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drawings/drawing1.xml" ContentType="application/vnd.openxmlformats-officedocument.drawingml.chartshapes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drawings/drawing2.xml" ContentType="application/vnd.openxmlformats-officedocument.drawingml.chartshapes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drawings/drawing3.xml" ContentType="application/vnd.openxmlformats-officedocument.drawingml.chartshapes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drawings/drawing4.xml" ContentType="application/vnd.openxmlformats-officedocument.drawingml.chartshapes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drawings/drawing5.xml" ContentType="application/vnd.openxmlformats-officedocument.drawingml.chartshapes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drawings/drawing6.xml" ContentType="application/vnd.openxmlformats-officedocument.drawingml.chartshapes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drawings/drawing7.xml" ContentType="application/vnd.openxmlformats-officedocument.drawingml.chartshapes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drawings/drawing8.xml" ContentType="application/vnd.openxmlformats-officedocument.drawingml.chartshapes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rts/chart66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charts/chart67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charts/chart68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72" r:id="rId3"/>
    <p:sldId id="315" r:id="rId4"/>
    <p:sldId id="360" r:id="rId5"/>
    <p:sldId id="261" r:id="rId6"/>
    <p:sldId id="361" r:id="rId7"/>
    <p:sldId id="320" r:id="rId8"/>
    <p:sldId id="362" r:id="rId9"/>
    <p:sldId id="363" r:id="rId10"/>
    <p:sldId id="364" r:id="rId11"/>
    <p:sldId id="365" r:id="rId12"/>
    <p:sldId id="304" r:id="rId13"/>
    <p:sldId id="367" r:id="rId14"/>
    <p:sldId id="366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82" r:id="rId24"/>
    <p:sldId id="385" r:id="rId25"/>
    <p:sldId id="383" r:id="rId26"/>
    <p:sldId id="386" r:id="rId27"/>
    <p:sldId id="387" r:id="rId28"/>
    <p:sldId id="384" r:id="rId29"/>
    <p:sldId id="388" r:id="rId30"/>
    <p:sldId id="389" r:id="rId31"/>
    <p:sldId id="390" r:id="rId32"/>
    <p:sldId id="391" r:id="rId33"/>
    <p:sldId id="393" r:id="rId34"/>
    <p:sldId id="392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17" r:id="rId47"/>
    <p:sldId id="405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377" r:id="rId59"/>
    <p:sldId id="259" r:id="rId60"/>
    <p:sldId id="378" r:id="rId61"/>
    <p:sldId id="379" r:id="rId62"/>
    <p:sldId id="380" r:id="rId63"/>
    <p:sldId id="381" r:id="rId64"/>
    <p:sldId id="323" r:id="rId65"/>
    <p:sldId id="324" r:id="rId66"/>
    <p:sldId id="325" r:id="rId67"/>
    <p:sldId id="326" r:id="rId68"/>
    <p:sldId id="330" r:id="rId69"/>
    <p:sldId id="331" r:id="rId70"/>
  </p:sldIdLst>
  <p:sldSz cx="12192000" cy="6858000"/>
  <p:notesSz cx="12192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74BB"/>
    <a:srgbClr val="003B75"/>
    <a:srgbClr val="A31115"/>
    <a:srgbClr val="666666"/>
    <a:srgbClr val="EE4639"/>
    <a:srgbClr val="006600"/>
    <a:srgbClr val="042C6A"/>
    <a:srgbClr val="042C2E"/>
    <a:srgbClr val="DEBDFF"/>
    <a:srgbClr val="FF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>
      <p:cViewPr varScale="1">
        <p:scale>
          <a:sx n="66" d="100"/>
          <a:sy n="66" d="100"/>
        </p:scale>
        <p:origin x="78" y="27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7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9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0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9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8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1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2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5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7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1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2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3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4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5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6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7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8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9.xlsx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chartUserShapes" Target="../drawings/drawing1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0.xlsx"/><Relationship Id="rId2" Type="http://schemas.microsoft.com/office/2011/relationships/chartColorStyle" Target="colors33.xml"/><Relationship Id="rId1" Type="http://schemas.microsoft.com/office/2011/relationships/chartStyle" Target="style33.xml"/><Relationship Id="rId4" Type="http://schemas.openxmlformats.org/officeDocument/2006/relationships/chartUserShapes" Target="../drawings/drawing2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1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2.xlsx"/><Relationship Id="rId2" Type="http://schemas.microsoft.com/office/2011/relationships/chartColorStyle" Target="colors35.xml"/><Relationship Id="rId1" Type="http://schemas.microsoft.com/office/2011/relationships/chartStyle" Target="style35.xml"/><Relationship Id="rId4" Type="http://schemas.openxmlformats.org/officeDocument/2006/relationships/chartUserShapes" Target="../drawings/drawing3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3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4.xlsx"/><Relationship Id="rId2" Type="http://schemas.microsoft.com/office/2011/relationships/chartColorStyle" Target="colors37.xml"/><Relationship Id="rId1" Type="http://schemas.microsoft.com/office/2011/relationships/chartStyle" Target="style37.xml"/><Relationship Id="rId4" Type="http://schemas.openxmlformats.org/officeDocument/2006/relationships/chartUserShapes" Target="../drawings/drawing4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5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6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7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8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9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0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1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2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3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4.xlsx"/><Relationship Id="rId2" Type="http://schemas.microsoft.com/office/2011/relationships/chartColorStyle" Target="colors47.xml"/><Relationship Id="rId1" Type="http://schemas.microsoft.com/office/2011/relationships/chartStyle" Target="style47.xml"/><Relationship Id="rId4" Type="http://schemas.openxmlformats.org/officeDocument/2006/relationships/chartUserShapes" Target="../drawings/drawing5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5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6.xlsx"/><Relationship Id="rId2" Type="http://schemas.microsoft.com/office/2011/relationships/chartColorStyle" Target="colors49.xml"/><Relationship Id="rId1" Type="http://schemas.microsoft.com/office/2011/relationships/chartStyle" Target="style49.xml"/><Relationship Id="rId4" Type="http://schemas.openxmlformats.org/officeDocument/2006/relationships/chartUserShapes" Target="../drawings/drawing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7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8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9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0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1.xlsx"/><Relationship Id="rId2" Type="http://schemas.microsoft.com/office/2011/relationships/chartColorStyle" Target="colors54.xml"/><Relationship Id="rId1" Type="http://schemas.microsoft.com/office/2011/relationships/chartStyle" Target="style54.xml"/><Relationship Id="rId4" Type="http://schemas.openxmlformats.org/officeDocument/2006/relationships/chartUserShapes" Target="../drawings/drawing7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2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3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4.xlsx"/><Relationship Id="rId2" Type="http://schemas.microsoft.com/office/2011/relationships/chartColorStyle" Target="colors57.xml"/><Relationship Id="rId1" Type="http://schemas.microsoft.com/office/2011/relationships/chartStyle" Target="style57.xml"/><Relationship Id="rId4" Type="http://schemas.openxmlformats.org/officeDocument/2006/relationships/chartUserShapes" Target="../drawings/drawing8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155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132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233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6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112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535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116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336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719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123.xlsx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224.xlsx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3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A-46CF-91C2-5FB6988E943F}"/>
              </c:ext>
            </c:extLst>
          </c:dPt>
          <c:dPt>
            <c:idx val="1"/>
            <c:bubble3D val="0"/>
            <c:spPr>
              <a:solidFill>
                <a:srgbClr val="A311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EBA-46CF-91C2-5FB6988E943F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A-46CF-91C2-5FB6988E94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8004697501709889"/>
          <c:y val="4.2578482170070098E-2"/>
          <c:w val="0.57515876767722984"/>
          <c:h val="0.91484303565985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206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56F9-40D9-A9A7-01674AE59078}"/>
              </c:ext>
            </c:extLst>
          </c:dPt>
          <c:dPt>
            <c:idx val="1"/>
            <c:invertIfNegative val="0"/>
            <c:bubble3D val="0"/>
            <c:spPr>
              <a:solidFill>
                <a:srgbClr val="EE4639"/>
              </a:solidFill>
              <a:ln>
                <a:solidFill>
                  <a:srgbClr val="EE463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F9-40D9-A9A7-01674AE5907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F9-40D9-A9A7-01674AE59078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F9-40D9-A9A7-01674AE59078}"/>
              </c:ext>
            </c:extLst>
          </c:dPt>
          <c:dPt>
            <c:idx val="4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6F9-40D9-A9A7-01674AE59078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F9-40D9-A9A7-01674AE5907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56F9-40D9-A9A7-01674AE5907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6F9-40D9-A9A7-01674AE5907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56F9-40D9-A9A7-01674AE59078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6F9-40D9-A9A7-01674AE59078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6F9-40D9-A9A7-01674AE590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Vi la publicidad y me motivo a asistir</c:v>
                </c:pt>
                <c:pt idx="1">
                  <c:v>Me gusta buscar aventuras y nuevas experiencias</c:v>
                </c:pt>
                <c:pt idx="2">
                  <c:v>Tenemos una tradición en la familia</c:v>
                </c:pt>
                <c:pt idx="3">
                  <c:v>Me lo recomendaron amigos o familiares</c:v>
                </c:pt>
                <c:pt idx="4">
                  <c:v>Tenía día o tiempo libre</c:v>
                </c:pt>
                <c:pt idx="5">
                  <c:v>He tenido buenas experiencias con el lugar en el pasado</c:v>
                </c:pt>
                <c:pt idx="6">
                  <c:v>Necesitaba un descanso</c:v>
                </c:pt>
              </c:strCache>
            </c:strRef>
          </c:cat>
          <c:val>
            <c:numRef>
              <c:f>Hoja1!$B$2:$B$8</c:f>
              <c:numCache>
                <c:formatCode>0%</c:formatCode>
                <c:ptCount val="7"/>
                <c:pt idx="0">
                  <c:v>6.3E-2</c:v>
                </c:pt>
                <c:pt idx="1">
                  <c:v>7.2999999999999995E-2</c:v>
                </c:pt>
                <c:pt idx="2">
                  <c:v>8.8999999999999996E-2</c:v>
                </c:pt>
                <c:pt idx="3">
                  <c:v>0.112</c:v>
                </c:pt>
                <c:pt idx="4">
                  <c:v>0.12</c:v>
                </c:pt>
                <c:pt idx="5">
                  <c:v>0.122</c:v>
                </c:pt>
                <c:pt idx="6">
                  <c:v>0.34399999999999997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F9-40D9-A9A7-01674AE590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76CD-4DD4-88CD-8184915FA2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Busco por internet</c:v>
                </c:pt>
                <c:pt idx="1">
                  <c:v>Pregunto a amigos o familiares</c:v>
                </c:pt>
                <c:pt idx="2">
                  <c:v>Consulto las redes sociales de los lugares que me interesan</c:v>
                </c:pt>
                <c:pt idx="3">
                  <c:v>Simplemente voy al lugar habitual cuando tengo disponibilidad</c:v>
                </c:pt>
                <c:pt idx="4">
                  <c:v>Recibo información de los servicios de cajas de compensación</c:v>
                </c:pt>
                <c:pt idx="5">
                  <c:v>Consultando blogs y páginas web actividades para realizar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0.32</c:v>
                </c:pt>
                <c:pt idx="1">
                  <c:v>0.15</c:v>
                </c:pt>
                <c:pt idx="2">
                  <c:v>0.22</c:v>
                </c:pt>
                <c:pt idx="3">
                  <c:v>0.14000000000000001</c:v>
                </c:pt>
                <c:pt idx="4">
                  <c:v>0.1</c:v>
                </c:pt>
                <c:pt idx="5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CD-4DD4-88CD-8184915FA28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6CD-4DD4-88CD-8184915FA282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6CD-4DD4-88CD-8184915FA2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Busco por internet</c:v>
                </c:pt>
                <c:pt idx="1">
                  <c:v>Pregunto a amigos o familiares</c:v>
                </c:pt>
                <c:pt idx="2">
                  <c:v>Consulto las redes sociales de los lugares que me interesan</c:v>
                </c:pt>
                <c:pt idx="3">
                  <c:v>Simplemente voy al lugar habitual cuando tengo disponibilidad</c:v>
                </c:pt>
                <c:pt idx="4">
                  <c:v>Recibo información de los servicios de cajas de compensación</c:v>
                </c:pt>
                <c:pt idx="5">
                  <c:v>Consultando blogs y páginas web actividades para realizar</c:v>
                </c:pt>
              </c:strCache>
            </c:strRef>
          </c:cat>
          <c:val>
            <c:numRef>
              <c:f>Hoja1!$C$2:$C$7</c:f>
              <c:numCache>
                <c:formatCode>0%</c:formatCode>
                <c:ptCount val="6"/>
                <c:pt idx="0">
                  <c:v>0.23</c:v>
                </c:pt>
                <c:pt idx="1">
                  <c:v>0.17</c:v>
                </c:pt>
                <c:pt idx="2">
                  <c:v>0.25</c:v>
                </c:pt>
                <c:pt idx="3">
                  <c:v>0.08</c:v>
                </c:pt>
                <c:pt idx="4">
                  <c:v>0.22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6CD-4DD4-88CD-8184915FA28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6CD-4DD4-88CD-8184915FA2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Busco por internet</c:v>
                </c:pt>
                <c:pt idx="1">
                  <c:v>Pregunto a amigos o familiares</c:v>
                </c:pt>
                <c:pt idx="2">
                  <c:v>Consulto las redes sociales de los lugares que me interesan</c:v>
                </c:pt>
                <c:pt idx="3">
                  <c:v>Simplemente voy al lugar habitual cuando tengo disponibilidad</c:v>
                </c:pt>
                <c:pt idx="4">
                  <c:v>Recibo información de los servicios de cajas de compensación</c:v>
                </c:pt>
                <c:pt idx="5">
                  <c:v>Consultando blogs y páginas web actividades para realizar</c:v>
                </c:pt>
              </c:strCache>
            </c:strRef>
          </c:cat>
          <c:val>
            <c:numRef>
              <c:f>Hoja1!$D$2:$D$7</c:f>
              <c:numCache>
                <c:formatCode>0%</c:formatCode>
                <c:ptCount val="6"/>
                <c:pt idx="0">
                  <c:v>0.28000000000000003</c:v>
                </c:pt>
                <c:pt idx="1">
                  <c:v>0.31</c:v>
                </c:pt>
                <c:pt idx="2">
                  <c:v>0.17</c:v>
                </c:pt>
                <c:pt idx="3">
                  <c:v>0.14000000000000001</c:v>
                </c:pt>
                <c:pt idx="4">
                  <c:v>0.01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6CD-4DD4-88CD-8184915FA28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A3111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Busco por internet</c:v>
                </c:pt>
                <c:pt idx="1">
                  <c:v>Pregunto a amigos o familiares</c:v>
                </c:pt>
                <c:pt idx="2">
                  <c:v>Consulto las redes sociales de los lugares que me interesan</c:v>
                </c:pt>
                <c:pt idx="3">
                  <c:v>Simplemente voy al lugar habitual cuando tengo disponibilidad</c:v>
                </c:pt>
                <c:pt idx="4">
                  <c:v>Recibo información de los servicios de cajas de compensación</c:v>
                </c:pt>
                <c:pt idx="5">
                  <c:v>Consultando blogs y páginas web actividades para realizar</c:v>
                </c:pt>
              </c:strCache>
            </c:strRef>
          </c:cat>
          <c:val>
            <c:numRef>
              <c:f>Hoja1!$E$2:$E$7</c:f>
              <c:numCache>
                <c:formatCode>0%</c:formatCode>
                <c:ptCount val="6"/>
                <c:pt idx="0">
                  <c:v>0.28000000000000003</c:v>
                </c:pt>
                <c:pt idx="1">
                  <c:v>0.23</c:v>
                </c:pt>
                <c:pt idx="2">
                  <c:v>0.2</c:v>
                </c:pt>
                <c:pt idx="3">
                  <c:v>0.13</c:v>
                </c:pt>
                <c:pt idx="4">
                  <c:v>0.08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6CD-4DD4-88CD-8184915FA2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A31115"/>
              </a:solidFill>
              <a:ln>
                <a:solidFill>
                  <a:srgbClr val="A31115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034-4C45-B620-73BE15EF0DCA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034-4C45-B620-73BE15EF0DCA}"/>
              </c:ext>
            </c:extLst>
          </c:dPt>
          <c:dPt>
            <c:idx val="2"/>
            <c:bubble3D val="0"/>
            <c:spPr>
              <a:solidFill>
                <a:srgbClr val="666666"/>
              </a:solidFill>
              <a:ln>
                <a:solidFill>
                  <a:srgbClr val="666666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034-4C45-B620-73BE15EF0DCA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solidFill>
                  <a:srgbClr val="EE4639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034-4C45-B620-73BE15EF0DCA}"/>
              </c:ext>
            </c:extLst>
          </c:dPt>
          <c:dPt>
            <c:idx val="4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034-4C45-B620-73BE15EF0DCA}"/>
              </c:ext>
            </c:extLst>
          </c:dPt>
          <c:dPt>
            <c:idx val="5"/>
            <c:bubble3D val="0"/>
            <c:spPr>
              <a:solidFill>
                <a:schemeClr val="tx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B0BB-4FBD-8CD2-05898CA2730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034-4C45-B620-73BE15EF0DC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034-4C45-B620-73BE15EF0DCA}"/>
                </c:ext>
              </c:extLst>
            </c:dLbl>
            <c:dLbl>
              <c:idx val="2"/>
              <c:layout>
                <c:manualLayout>
                  <c:x val="0.14306334616244662"/>
                  <c:y val="7.86872662138539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34-4C45-B620-73BE15EF0DCA}"/>
                </c:ext>
              </c:extLst>
            </c:dLbl>
            <c:dLbl>
              <c:idx val="3"/>
              <c:layout>
                <c:manualLayout>
                  <c:x val="0.10331579985501542"/>
                  <c:y val="0.217660424474720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034-4C45-B620-73BE15EF0DC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8828804100268218E-2"/>
                      <c:h val="0.107319891866648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7034-4C45-B620-73BE15EF0DCA}"/>
                </c:ext>
              </c:extLst>
            </c:dLbl>
            <c:dLbl>
              <c:idx val="5"/>
              <c:layout>
                <c:manualLayout>
                  <c:x val="1.7104733194050325E-3"/>
                  <c:y val="8.646447482966383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0BB-4FBD-8CD2-05898CA273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2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En familia</c:v>
                </c:pt>
                <c:pt idx="1">
                  <c:v>En parche (familia, amigos mascota etc.)</c:v>
                </c:pt>
                <c:pt idx="2">
                  <c:v>En pareja</c:v>
                </c:pt>
                <c:pt idx="3">
                  <c:v>Con amigos</c:v>
                </c:pt>
                <c:pt idx="4">
                  <c:v>Solo</c:v>
                </c:pt>
                <c:pt idx="5">
                  <c:v>Con mi mascota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0.495</c:v>
                </c:pt>
                <c:pt idx="1">
                  <c:v>0.245</c:v>
                </c:pt>
                <c:pt idx="2">
                  <c:v>0.12</c:v>
                </c:pt>
                <c:pt idx="3">
                  <c:v>0.104</c:v>
                </c:pt>
                <c:pt idx="4">
                  <c:v>3.1E-2</c:v>
                </c:pt>
                <c:pt idx="5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034-4C45-B620-73BE15EF0DC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176511831176542E-2"/>
          <c:y val="8.6933879049920851E-2"/>
          <c:w val="0.97564697633764697"/>
          <c:h val="0.719290367644059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85-49FC-B85E-4FD89BCACE9F}"/>
              </c:ext>
            </c:extLst>
          </c:dPt>
          <c:dPt>
            <c:idx val="1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1185-49FC-B85E-4FD89BCACE9F}"/>
              </c:ext>
            </c:extLst>
          </c:dPt>
          <c:dPt>
            <c:idx val="3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236F-44B8-ADE0-EF4BFDE174C4}"/>
              </c:ext>
            </c:extLst>
          </c:dPt>
          <c:dPt>
            <c:idx val="4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1185-49FC-B85E-4FD89BCACE9F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1185-49FC-B85E-4FD89BCACE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Menos de $50.000</c:v>
                </c:pt>
                <c:pt idx="1">
                  <c:v>Entre $60.000 y $100.000 pesos</c:v>
                </c:pt>
                <c:pt idx="2">
                  <c:v>Entre $110.000 y $150.000 pesos</c:v>
                </c:pt>
                <c:pt idx="3">
                  <c:v>Más de 160.000</c:v>
                </c:pt>
                <c:pt idx="4">
                  <c:v>No dispongo de dinero para ir a un centro recreativo</c:v>
                </c:pt>
              </c:strCache>
            </c:strRef>
          </c:cat>
          <c:val>
            <c:numRef>
              <c:f>Hoja1!$B$2:$B$6</c:f>
              <c:numCache>
                <c:formatCode>0%</c:formatCode>
                <c:ptCount val="5"/>
                <c:pt idx="0">
                  <c:v>0.05</c:v>
                </c:pt>
                <c:pt idx="1">
                  <c:v>0.25</c:v>
                </c:pt>
                <c:pt idx="2">
                  <c:v>0.37</c:v>
                </c:pt>
                <c:pt idx="3">
                  <c:v>0.33</c:v>
                </c:pt>
                <c:pt idx="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85-49FC-B85E-4FD89BCACE9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7E86-414D-99E4-2435EDED79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Menos de $50.000</c:v>
                </c:pt>
                <c:pt idx="1">
                  <c:v>Entre $60.000 y $100.000 pesos</c:v>
                </c:pt>
                <c:pt idx="2">
                  <c:v>Entre $110.000 y $150.000 pesos</c:v>
                </c:pt>
                <c:pt idx="3">
                  <c:v>Más de 160.000</c:v>
                </c:pt>
                <c:pt idx="4">
                  <c:v>No dispongo de dinero para ir a un centro recreativo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0.03</c:v>
                </c:pt>
                <c:pt idx="1">
                  <c:v>0.22</c:v>
                </c:pt>
                <c:pt idx="2">
                  <c:v>0.35</c:v>
                </c:pt>
                <c:pt idx="3">
                  <c:v>0.37</c:v>
                </c:pt>
                <c:pt idx="4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E86-414D-99E4-2435EDED79AA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E86-414D-99E4-2435EDED79A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7E86-414D-99E4-2435EDED79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Menos de $50.000</c:v>
                </c:pt>
                <c:pt idx="1">
                  <c:v>Entre $60.000 y $100.000 pesos</c:v>
                </c:pt>
                <c:pt idx="2">
                  <c:v>Entre $110.000 y $150.000 pesos</c:v>
                </c:pt>
                <c:pt idx="3">
                  <c:v>Más de 160.000</c:v>
                </c:pt>
                <c:pt idx="4">
                  <c:v>No dispongo de dinero para ir a un centro recreativo</c:v>
                </c:pt>
              </c:strCache>
            </c:strRef>
          </c:cat>
          <c:val>
            <c:numRef>
              <c:f>Hoja1!$D$2:$D$6</c:f>
              <c:numCache>
                <c:formatCode>0%</c:formatCode>
                <c:ptCount val="5"/>
                <c:pt idx="0">
                  <c:v>0.1</c:v>
                </c:pt>
                <c:pt idx="1">
                  <c:v>0.25</c:v>
                </c:pt>
                <c:pt idx="2">
                  <c:v>0.32</c:v>
                </c:pt>
                <c:pt idx="3">
                  <c:v>0.26</c:v>
                </c:pt>
                <c:pt idx="4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E86-414D-99E4-2435EDED79AA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A3111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Menos de $50.000</c:v>
                </c:pt>
                <c:pt idx="1">
                  <c:v>Entre $60.000 y $100.000 pesos</c:v>
                </c:pt>
                <c:pt idx="2">
                  <c:v>Entre $110.000 y $150.000 pesos</c:v>
                </c:pt>
                <c:pt idx="3">
                  <c:v>Más de 160.000</c:v>
                </c:pt>
                <c:pt idx="4">
                  <c:v>No dispongo de dinero para ir a un centro recreativo</c:v>
                </c:pt>
              </c:strCache>
            </c:strRef>
          </c:cat>
          <c:val>
            <c:numRef>
              <c:f>Hoja1!$E$2:$E$6</c:f>
              <c:numCache>
                <c:formatCode>0%</c:formatCode>
                <c:ptCount val="5"/>
                <c:pt idx="0">
                  <c:v>7.0000000000000007E-2</c:v>
                </c:pt>
                <c:pt idx="1">
                  <c:v>0.24</c:v>
                </c:pt>
                <c:pt idx="2">
                  <c:v>0.34</c:v>
                </c:pt>
                <c:pt idx="3">
                  <c:v>0.3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E86-414D-99E4-2435EDED79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666666"/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8004697501709889"/>
          <c:y val="4.2578482170070098E-2"/>
          <c:w val="0.57515876767722984"/>
          <c:h val="0.91484303565985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206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56F9-40D9-A9A7-01674AE59078}"/>
              </c:ext>
            </c:extLst>
          </c:dPt>
          <c:dPt>
            <c:idx val="2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B7C-434E-8478-8CF8237E24F6}"/>
              </c:ext>
            </c:extLst>
          </c:dPt>
          <c:dPt>
            <c:idx val="4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6F9-40D9-A9A7-01674AE59078}"/>
              </c:ext>
            </c:extLst>
          </c:dPt>
          <c:dPt>
            <c:idx val="6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7C-434E-8478-8CF8237E24F6}"/>
              </c:ext>
            </c:extLst>
          </c:dPt>
          <c:dPt>
            <c:idx val="8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AB7C-434E-8478-8CF8237E24F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56F9-40D9-A9A7-01674AE5907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6F9-40D9-A9A7-01674AE5907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B7C-434E-8478-8CF8237E24F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6F9-40D9-A9A7-01674AE59078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6F9-40D9-A9A7-01674AE59078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B7C-434E-8478-8CF8237E24F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AB7C-434E-8478-8CF8237E24F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AB7C-434E-8478-8CF8237E24F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B7C-434E-8478-8CF8237E24F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Calidad del servicio al cliente</c:v>
                </c:pt>
                <c:pt idx="1">
                  <c:v>Comodidad de las instalaciones</c:v>
                </c:pt>
                <c:pt idx="2">
                  <c:v>Limpieza de piscinas, baños y áreas comunes</c:v>
                </c:pt>
                <c:pt idx="3">
                  <c:v>Variedad de actividades ofrecidas</c:v>
                </c:pt>
                <c:pt idx="4">
                  <c:v>Seguridad</c:v>
                </c:pt>
                <c:pt idx="5">
                  <c:v>La comida (variada y a buen precio)</c:v>
                </c:pt>
                <c:pt idx="6">
                  <c:v>Ambiente familiar</c:v>
                </c:pt>
                <c:pt idx="7">
                  <c:v>Ubicación</c:v>
                </c:pt>
                <c:pt idx="8">
                  <c:v>Calidad de las instalaciones</c:v>
                </c:pt>
                <c:pt idx="9">
                  <c:v>Precio accesible para mi</c:v>
                </c:pt>
              </c:strCache>
            </c:strRef>
          </c:cat>
          <c:val>
            <c:numRef>
              <c:f>Hoja1!$B$2:$B$11</c:f>
              <c:numCache>
                <c:formatCode>0%</c:formatCode>
                <c:ptCount val="10"/>
                <c:pt idx="0">
                  <c:v>0.33100000000000002</c:v>
                </c:pt>
                <c:pt idx="1">
                  <c:v>0.35199999999999998</c:v>
                </c:pt>
                <c:pt idx="2">
                  <c:v>0.35899999999999999</c:v>
                </c:pt>
                <c:pt idx="3">
                  <c:v>0.38500000000000001</c:v>
                </c:pt>
                <c:pt idx="4">
                  <c:v>0.47699999999999998</c:v>
                </c:pt>
                <c:pt idx="5">
                  <c:v>0.51600000000000001</c:v>
                </c:pt>
                <c:pt idx="6">
                  <c:v>0.51800000000000002</c:v>
                </c:pt>
                <c:pt idx="7">
                  <c:v>0.52600000000000002</c:v>
                </c:pt>
                <c:pt idx="8">
                  <c:v>0.56000000000000005</c:v>
                </c:pt>
                <c:pt idx="9">
                  <c:v>0.60699999999999998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F9-40D9-A9A7-01674AE590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B75"/>
              </a:solidFill>
              <a:ln>
                <a:solidFill>
                  <a:srgbClr val="003B7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266-4C28-A998-3C462B7B1684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solidFill>
                  <a:srgbClr val="EE463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266-4C28-A998-3C462B7B1684}"/>
              </c:ext>
            </c:extLst>
          </c:dPt>
          <c:dPt>
            <c:idx val="2"/>
            <c:invertIfNegative val="0"/>
            <c:bubble3D val="0"/>
            <c:spPr>
              <a:solidFill>
                <a:srgbClr val="2674B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266-4C28-A998-3C462B7B1684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266-4C28-A998-3C462B7B168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266-4C28-A998-3C462B7B168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3266-4C28-A998-3C462B7B1684}"/>
              </c:ext>
            </c:extLst>
          </c:dPt>
          <c:dLbls>
            <c:dLbl>
              <c:idx val="0"/>
              <c:layout>
                <c:manualLayout>
                  <c:x val="4.2332193620428171E-2"/>
                  <c:y val="3.640114456823043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266-4C28-A998-3C462B7B1684}"/>
                </c:ext>
              </c:extLst>
            </c:dLbl>
            <c:dLbl>
              <c:idx val="1"/>
              <c:layout>
                <c:manualLayout>
                  <c:x val="3.5819548448054607E-2"/>
                  <c:y val="2.8660061859877516E-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66-4C28-A998-3C462B7B1684}"/>
                </c:ext>
              </c:extLst>
            </c:dLbl>
            <c:dLbl>
              <c:idx val="2"/>
              <c:layout>
                <c:manualLayout>
                  <c:x val="3.9075871034241386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266-4C28-A998-3C462B7B1684}"/>
                </c:ext>
              </c:extLst>
            </c:dLbl>
            <c:dLbl>
              <c:idx val="3"/>
              <c:layout>
                <c:manualLayout>
                  <c:x val="3.0935064568774432E-2"/>
                  <c:y val="1.3345881299990004E-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266-4C28-A998-3C462B7B168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3266-4C28-A998-3C462B7B16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Natación</c:v>
                </c:pt>
                <c:pt idx="1">
                  <c:v>Actividades al aire libre (parques, jardines, etc.)</c:v>
                </c:pt>
                <c:pt idx="2">
                  <c:v>Picnic y áreas de descanso</c:v>
                </c:pt>
                <c:pt idx="3">
                  <c:v>Senderismo y caminatas</c:v>
                </c:pt>
                <c:pt idx="4">
                  <c:v>Juegos y actividades para niños</c:v>
                </c:pt>
                <c:pt idx="5">
                  <c:v>Deportes (fútbol, baloncesto, tenis, etc.)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0.59099999999999997</c:v>
                </c:pt>
                <c:pt idx="1">
                  <c:v>0.42699999999999999</c:v>
                </c:pt>
                <c:pt idx="2">
                  <c:v>0.39100000000000001</c:v>
                </c:pt>
                <c:pt idx="3">
                  <c:v>0.38300000000000001</c:v>
                </c:pt>
                <c:pt idx="4">
                  <c:v>0.36699999999999999</c:v>
                </c:pt>
                <c:pt idx="5">
                  <c:v>0.32600000000000001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266-4C28-A998-3C462B7B16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Natación</c:v>
                </c:pt>
                <c:pt idx="1">
                  <c:v>Actividades al aire libre (parques, jardines, etc.)</c:v>
                </c:pt>
                <c:pt idx="2">
                  <c:v>Picnic y áreas de descanso</c:v>
                </c:pt>
                <c:pt idx="3">
                  <c:v>Senderismo y caminatas</c:v>
                </c:pt>
                <c:pt idx="4">
                  <c:v>Juegos y actividades para niños</c:v>
                </c:pt>
                <c:pt idx="5">
                  <c:v>Deportes (fútbol, baloncesto, tenis, etc.)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0.41</c:v>
                </c:pt>
                <c:pt idx="1">
                  <c:v>0.56999999999999995</c:v>
                </c:pt>
                <c:pt idx="2">
                  <c:v>0.61</c:v>
                </c:pt>
                <c:pt idx="3">
                  <c:v>0.62</c:v>
                </c:pt>
                <c:pt idx="4">
                  <c:v>0.63</c:v>
                </c:pt>
                <c:pt idx="5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66-4C28-A998-3C462B7B1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67300152"/>
        <c:axId val="567299824"/>
      </c:barChart>
      <c:catAx>
        <c:axId val="5673001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567299824"/>
        <c:crosses val="autoZero"/>
        <c:auto val="1"/>
        <c:lblAlgn val="ctr"/>
        <c:lblOffset val="100"/>
        <c:noMultiLvlLbl val="0"/>
      </c:catAx>
      <c:valAx>
        <c:axId val="56729982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567300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513F-4368-9E0D-A8D352A2BF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Voy en cualquier momento siempre que puedo</c:v>
                </c:pt>
                <c:pt idx="1">
                  <c:v>Me gusta ir cuando estoy feliz para disfrutar más</c:v>
                </c:pt>
                <c:pt idx="2">
                  <c:v>No influye mi estado de ánimo en la decisión</c:v>
                </c:pt>
                <c:pt idx="3">
                  <c:v>Prefiero ir cuando estoy estresado para relajarme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0.19600000000000001</c:v>
                </c:pt>
                <c:pt idx="1">
                  <c:v>0.26100000000000001</c:v>
                </c:pt>
                <c:pt idx="2">
                  <c:v>0.26100000000000001</c:v>
                </c:pt>
                <c:pt idx="3">
                  <c:v>0.188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3F-4368-9E0D-A8D352A2BF1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13F-4368-9E0D-A8D352A2BF1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513F-4368-9E0D-A8D352A2BF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Voy en cualquier momento siempre que puedo</c:v>
                </c:pt>
                <c:pt idx="1">
                  <c:v>Me gusta ir cuando estoy feliz para disfrutar más</c:v>
                </c:pt>
                <c:pt idx="2">
                  <c:v>No influye mi estado de ánimo en la decisión</c:v>
                </c:pt>
                <c:pt idx="3">
                  <c:v>Prefiero ir cuando estoy estresado para relajarme</c:v>
                </c:pt>
              </c:strCache>
            </c:strRef>
          </c:cat>
          <c:val>
            <c:numRef>
              <c:f>Hoja1!$C$2:$C$5</c:f>
              <c:numCache>
                <c:formatCode>0%</c:formatCode>
                <c:ptCount val="4"/>
                <c:pt idx="0">
                  <c:v>0.32300000000000001</c:v>
                </c:pt>
                <c:pt idx="1">
                  <c:v>0.215</c:v>
                </c:pt>
                <c:pt idx="2">
                  <c:v>0.2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3F-4368-9E0D-A8D352A2BF1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513F-4368-9E0D-A8D352A2BF1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513F-4368-9E0D-A8D352A2BF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Voy en cualquier momento siempre que puedo</c:v>
                </c:pt>
                <c:pt idx="1">
                  <c:v>Me gusta ir cuando estoy feliz para disfrutar más</c:v>
                </c:pt>
                <c:pt idx="2">
                  <c:v>No influye mi estado de ánimo en la decisión</c:v>
                </c:pt>
                <c:pt idx="3">
                  <c:v>Prefiero ir cuando estoy estresado para relajarme</c:v>
                </c:pt>
              </c:strCache>
            </c:strRef>
          </c:cat>
          <c:val>
            <c:numRef>
              <c:f>Hoja1!$D$2:$D$5</c:f>
              <c:numCache>
                <c:formatCode>0%</c:formatCode>
                <c:ptCount val="4"/>
                <c:pt idx="0">
                  <c:v>0.315</c:v>
                </c:pt>
                <c:pt idx="1">
                  <c:v>0.29799999999999999</c:v>
                </c:pt>
                <c:pt idx="2">
                  <c:v>0.17699999999999999</c:v>
                </c:pt>
                <c:pt idx="3">
                  <c:v>0.11600000000000001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3F-4368-9E0D-A8D352A2BF1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C0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Voy en cualquier momento siempre que puedo</c:v>
                </c:pt>
                <c:pt idx="1">
                  <c:v>Me gusta ir cuando estoy feliz para disfrutar más</c:v>
                </c:pt>
                <c:pt idx="2">
                  <c:v>No influye mi estado de ánimo en la decisión</c:v>
                </c:pt>
                <c:pt idx="3">
                  <c:v>Prefiero ir cuando estoy estresado para relajarme</c:v>
                </c:pt>
              </c:strCache>
            </c:strRef>
          </c:cat>
          <c:val>
            <c:numRef>
              <c:f>Hoja1!$E$2:$E$5</c:f>
              <c:numCache>
                <c:formatCode>0%</c:formatCode>
                <c:ptCount val="4"/>
                <c:pt idx="0">
                  <c:v>0.27300000000000002</c:v>
                </c:pt>
                <c:pt idx="1">
                  <c:v>0.27100000000000002</c:v>
                </c:pt>
                <c:pt idx="2">
                  <c:v>0.21099999999999999</c:v>
                </c:pt>
                <c:pt idx="3">
                  <c:v>0.156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13F-4368-9E0D-A8D352A2BF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A-46CF-91C2-5FB6988E943F}"/>
              </c:ext>
            </c:extLst>
          </c:dPt>
          <c:dPt>
            <c:idx val="1"/>
            <c:bubble3D val="0"/>
            <c:spPr>
              <a:solidFill>
                <a:srgbClr val="A311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EBA-46CF-91C2-5FB6988E943F}"/>
              </c:ext>
            </c:extLst>
          </c:dPt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0.57799999999999996</c:v>
                </c:pt>
                <c:pt idx="1">
                  <c:v>0.42199999999999999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A-46CF-91C2-5FB6988E94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73303566880161"/>
          <c:y val="2.8645833333333332E-2"/>
          <c:w val="0.7126696433119839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662-4E99-B9E5-BEEE83C5519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9E7-4BB6-AFB1-B58B1BFDA70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9E7-4BB6-AFB1-B58B1BFDA70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662-4E99-B9E5-BEEE83C5519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B662-4E99-B9E5-BEEE83C5519D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9E7-4BB6-AFB1-B58B1BFDA70B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9E7-4BB6-AFB1-B58B1BFDA70B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9E7-4BB6-AFB1-B58B1BFDA7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Otros</c:v>
                </c:pt>
                <c:pt idx="1">
                  <c:v>Centro Recreacional Yanaconas</c:v>
                </c:pt>
                <c:pt idx="2">
                  <c:v>Tardes caleñas</c:v>
                </c:pt>
                <c:pt idx="3">
                  <c:v>Acuaparque de la Caña</c:v>
                </c:pt>
                <c:pt idx="4">
                  <c:v>Comfandi Pance</c:v>
                </c:pt>
              </c:strCache>
            </c:strRef>
          </c:cat>
          <c:val>
            <c:numRef>
              <c:f>Hoja1!$B$2:$B$6</c:f>
              <c:numCache>
                <c:formatCode>0%</c:formatCode>
                <c:ptCount val="5"/>
                <c:pt idx="0">
                  <c:v>0.16</c:v>
                </c:pt>
                <c:pt idx="1">
                  <c:v>9.5000000000000001E-2</c:v>
                </c:pt>
                <c:pt idx="2">
                  <c:v>0.19400000000000001</c:v>
                </c:pt>
                <c:pt idx="3">
                  <c:v>0.27500000000000002</c:v>
                </c:pt>
                <c:pt idx="4">
                  <c:v>0.29299999999999998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9E7-4BB6-AFB1-B58B1BFDA70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73303566880161"/>
          <c:y val="2.8645833333333332E-2"/>
          <c:w val="0.7126696433119839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rgbClr val="C00000"/>
              </a:solidFill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B50-407A-9031-BE6D30F7AC3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9E7-4BB6-AFB1-B58B1BFDA70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9E7-4BB6-AFB1-B58B1BFDA70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B50-407A-9031-BE6D30F7AC3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B50-407A-9031-BE6D30F7AC3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B50-407A-9031-BE6D30F7AC3B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9E7-4BB6-AFB1-B58B1BFDA70B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B50-407A-9031-BE6D30F7AC3B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B50-407A-9031-BE6D30F7AC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Hoja1!$A$2:$A$12</c:f>
              <c:strCache>
                <c:ptCount val="11"/>
                <c:pt idx="0">
                  <c:v>Clases y talleres</c:v>
                </c:pt>
                <c:pt idx="1">
                  <c:v>Gimnasio y áreas de fitness</c:v>
                </c:pt>
                <c:pt idx="2">
                  <c:v>Eventos y espectáculos</c:v>
                </c:pt>
                <c:pt idx="3">
                  <c:v>Espacios para mascotas</c:v>
                </c:pt>
                <c:pt idx="4">
                  <c:v>Servicios de spa y relajación</c:v>
                </c:pt>
                <c:pt idx="5">
                  <c:v>Áreas de picnic y descanso</c:v>
                </c:pt>
                <c:pt idx="6">
                  <c:v>Canchas deportivas</c:v>
                </c:pt>
                <c:pt idx="7">
                  <c:v>Senderos y rutas para caminatas</c:v>
                </c:pt>
                <c:pt idx="8">
                  <c:v>Actividades para niños</c:v>
                </c:pt>
                <c:pt idx="9">
                  <c:v>Restaurantes y cafeterías</c:v>
                </c:pt>
                <c:pt idx="10">
                  <c:v>Piscinas y áreas de natación</c:v>
                </c:pt>
              </c:strCache>
            </c:strRef>
          </c:cat>
          <c:val>
            <c:numRef>
              <c:f>Hoja1!$B$2:$B$12</c:f>
              <c:numCache>
                <c:formatCode>0%</c:formatCode>
                <c:ptCount val="11"/>
                <c:pt idx="0">
                  <c:v>6.8000000000000005E-2</c:v>
                </c:pt>
                <c:pt idx="1">
                  <c:v>0.11700000000000001</c:v>
                </c:pt>
                <c:pt idx="2">
                  <c:v>0.13300000000000001</c:v>
                </c:pt>
                <c:pt idx="3">
                  <c:v>0.151</c:v>
                </c:pt>
                <c:pt idx="4">
                  <c:v>0.159</c:v>
                </c:pt>
                <c:pt idx="5">
                  <c:v>0.29199999999999998</c:v>
                </c:pt>
                <c:pt idx="6">
                  <c:v>0.29899999999999999</c:v>
                </c:pt>
                <c:pt idx="7">
                  <c:v>0.32</c:v>
                </c:pt>
                <c:pt idx="8">
                  <c:v>0.34899999999999998</c:v>
                </c:pt>
                <c:pt idx="9">
                  <c:v>0.497</c:v>
                </c:pt>
                <c:pt idx="10">
                  <c:v>0.78600000000000003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9E7-4BB6-AFB1-B58B1BFDA70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A31115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1185-49FC-B85E-4FD89BCACE9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1185-49FC-B85E-4FD89BCACE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Hoja1!$A$2:$A$9</c:f>
              <c:strCache>
                <c:ptCount val="8"/>
                <c:pt idx="0">
                  <c:v>Comfandi</c:v>
                </c:pt>
                <c:pt idx="1">
                  <c:v>Acuaparque de la Caña</c:v>
                </c:pt>
                <c:pt idx="2">
                  <c:v>C.R. Yanaconas</c:v>
                </c:pt>
                <c:pt idx="3">
                  <c:v>Ninguno</c:v>
                </c:pt>
                <c:pt idx="4">
                  <c:v>Comfandi Pance</c:v>
                </c:pt>
                <c:pt idx="5">
                  <c:v>Parque del Café</c:v>
                </c:pt>
                <c:pt idx="6">
                  <c:v>Tardes caleñas</c:v>
                </c:pt>
                <c:pt idx="7">
                  <c:v>Comfandi Lago Calima</c:v>
                </c:pt>
              </c:strCache>
            </c:strRef>
          </c:cat>
          <c:val>
            <c:numRef>
              <c:f>Hoja1!$B$2:$B$9</c:f>
              <c:numCache>
                <c:formatCode>0%</c:formatCode>
                <c:ptCount val="8"/>
                <c:pt idx="0">
                  <c:v>0.188</c:v>
                </c:pt>
                <c:pt idx="1">
                  <c:v>0.159</c:v>
                </c:pt>
                <c:pt idx="2">
                  <c:v>0.10199999999999999</c:v>
                </c:pt>
                <c:pt idx="3">
                  <c:v>9.0999999999999998E-2</c:v>
                </c:pt>
                <c:pt idx="4">
                  <c:v>8.5999999999999993E-2</c:v>
                </c:pt>
                <c:pt idx="5">
                  <c:v>8.1000000000000003E-2</c:v>
                </c:pt>
                <c:pt idx="6">
                  <c:v>7.8E-2</c:v>
                </c:pt>
                <c:pt idx="7">
                  <c:v>7.5999999999999998E-2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85-49FC-B85E-4FD89BCAC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982138391430601"/>
          <c:y val="2.8645833333333332E-2"/>
          <c:w val="0.58045011587278328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3B75"/>
            </a:solidFill>
            <a:ln>
              <a:solidFill>
                <a:srgbClr val="003B75"/>
              </a:solidFill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FFFE-49CE-8574-2750C324468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9E7-4BB6-AFB1-B58B1BFDA70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9E7-4BB6-AFB1-B58B1BFDA70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B50-407A-9031-BE6D30F7AC3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B50-407A-9031-BE6D30F7AC3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B50-407A-9031-BE6D30F7AC3B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DB50-407A-9031-BE6D30F7AC3B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9E7-4BB6-AFB1-B58B1BFDA70B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B50-407A-9031-BE6D30F7AC3B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B50-407A-9031-BE6D30F7AC3B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FFE-49CE-8574-2750C32446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Eventos y entretenimiento en vivo</c:v>
                </c:pt>
                <c:pt idx="1">
                  <c:v>Actividades educativas y talleres</c:v>
                </c:pt>
                <c:pt idx="2">
                  <c:v>Espacio para mascotas</c:v>
                </c:pt>
                <c:pt idx="3">
                  <c:v>Servicios de spa y bienestar</c:v>
                </c:pt>
                <c:pt idx="4">
                  <c:v>Oportunidades para actividades deportivas</c:v>
                </c:pt>
                <c:pt idx="5">
                  <c:v>Facilidad de acceso y estacionamiento</c:v>
                </c:pt>
                <c:pt idx="6">
                  <c:v>Áreas de juego para niños</c:v>
                </c:pt>
                <c:pt idx="7">
                  <c:v>Espacios para relajación y descanso</c:v>
                </c:pt>
                <c:pt idx="8">
                  <c:v>Instalaciones modernas y bien mantenidas</c:v>
                </c:pt>
                <c:pt idx="9">
                  <c:v>Opciones de comida y bebida de calidad</c:v>
                </c:pt>
                <c:pt idx="10">
                  <c:v>Espacios seguros y bien vigilados</c:v>
                </c:pt>
                <c:pt idx="11">
                  <c:v>Programas de actividades para todas las edades</c:v>
                </c:pt>
              </c:strCache>
            </c:strRef>
          </c:cat>
          <c:val>
            <c:numRef>
              <c:f>Hoja1!$B$2:$B$13</c:f>
              <c:numCache>
                <c:formatCode>0%</c:formatCode>
                <c:ptCount val="12"/>
                <c:pt idx="0">
                  <c:v>0.13800000000000001</c:v>
                </c:pt>
                <c:pt idx="1">
                  <c:v>0.14099999999999999</c:v>
                </c:pt>
                <c:pt idx="2">
                  <c:v>0.154</c:v>
                </c:pt>
                <c:pt idx="3">
                  <c:v>0.214</c:v>
                </c:pt>
                <c:pt idx="4">
                  <c:v>0.26</c:v>
                </c:pt>
                <c:pt idx="5">
                  <c:v>0.27900000000000003</c:v>
                </c:pt>
                <c:pt idx="6">
                  <c:v>0.33600000000000002</c:v>
                </c:pt>
                <c:pt idx="7">
                  <c:v>0.34100000000000003</c:v>
                </c:pt>
                <c:pt idx="8">
                  <c:v>0.39100000000000001</c:v>
                </c:pt>
                <c:pt idx="9">
                  <c:v>0.40400000000000003</c:v>
                </c:pt>
                <c:pt idx="10">
                  <c:v>0.42399999999999999</c:v>
                </c:pt>
                <c:pt idx="11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9E7-4BB6-AFB1-B58B1BFDA70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982138391430601"/>
          <c:y val="2.8645833333333332E-2"/>
          <c:w val="0.58045011587278328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Pt>
            <c:idx val="7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9E7-4BB6-AFB1-B58B1BFDA70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9E7-4BB6-AFB1-B58B1BFDA70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B50-407A-9031-BE6D30F7AC3B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DB50-407A-9031-BE6D30F7AC3B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9E7-4BB6-AFB1-B58B1BFDA70B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9E7-4BB6-AFB1-B58B1BFDA70B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9E7-4BB6-AFB1-B58B1BFDA70B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B50-407A-9031-BE6D30F7AC3B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B50-407A-9031-BE6D30F7AC3B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FFE-49CE-8574-2750C324468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Hoja1!$A$2:$A$9</c:f>
              <c:strCache>
                <c:ptCount val="8"/>
                <c:pt idx="0">
                  <c:v>Espacio para jugar con mi mascota</c:v>
                </c:pt>
                <c:pt idx="1">
                  <c:v>Actividades de integración</c:v>
                </c:pt>
                <c:pt idx="2">
                  <c:v>Oír música, bailar</c:v>
                </c:pt>
                <c:pt idx="3">
                  <c:v>Hacer deporte</c:v>
                </c:pt>
                <c:pt idx="4">
                  <c:v>Actividades para adultos</c:v>
                </c:pt>
                <c:pt idx="5">
                  <c:v>Actividades/ Juegos acuáticos para niños</c:v>
                </c:pt>
                <c:pt idx="6">
                  <c:v>Actividades/ Juegos terrestres para niños</c:v>
                </c:pt>
                <c:pt idx="7">
                  <c:v>Lugares para descansar y relajarse (tumbonas, hamacas, etc)</c:v>
                </c:pt>
              </c:strCache>
            </c:strRef>
          </c:cat>
          <c:val>
            <c:numRef>
              <c:f>Hoja1!$B$2:$B$9</c:f>
              <c:numCache>
                <c:formatCode>0%</c:formatCode>
                <c:ptCount val="8"/>
                <c:pt idx="0">
                  <c:v>0.17399999999999999</c:v>
                </c:pt>
                <c:pt idx="1">
                  <c:v>0.27600000000000002</c:v>
                </c:pt>
                <c:pt idx="2">
                  <c:v>0.29399999999999998</c:v>
                </c:pt>
                <c:pt idx="3">
                  <c:v>0.307</c:v>
                </c:pt>
                <c:pt idx="4">
                  <c:v>0.34399999999999997</c:v>
                </c:pt>
                <c:pt idx="5">
                  <c:v>0.39300000000000002</c:v>
                </c:pt>
                <c:pt idx="6">
                  <c:v>0.40400000000000003</c:v>
                </c:pt>
                <c:pt idx="7">
                  <c:v>0.52900000000000003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9E7-4BB6-AFB1-B58B1BFDA70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07D6-4167-A91F-27D13F617F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Trimestralmente</c:v>
                </c:pt>
                <c:pt idx="1">
                  <c:v>Anualmente</c:v>
                </c:pt>
                <c:pt idx="2">
                  <c:v>Mensualmente</c:v>
                </c:pt>
                <c:pt idx="3">
                  <c:v>Más de una vez al año</c:v>
                </c:pt>
                <c:pt idx="4">
                  <c:v>Quincenalmente</c:v>
                </c:pt>
                <c:pt idx="5">
                  <c:v>Semanalmente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0.34799999999999998</c:v>
                </c:pt>
                <c:pt idx="1">
                  <c:v>0.18099999999999999</c:v>
                </c:pt>
                <c:pt idx="2">
                  <c:v>0.20300000000000001</c:v>
                </c:pt>
                <c:pt idx="3">
                  <c:v>0.14499999999999999</c:v>
                </c:pt>
                <c:pt idx="4">
                  <c:v>6.5000000000000002E-2</c:v>
                </c:pt>
                <c:pt idx="5">
                  <c:v>3.5999999999999997E-2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D6-4167-A91F-27D13F617FB7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07D6-4167-A91F-27D13F617F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Hoja1!$A$2:$A$7</c:f>
              <c:strCache>
                <c:ptCount val="6"/>
                <c:pt idx="0">
                  <c:v>Trimestralmente</c:v>
                </c:pt>
                <c:pt idx="1">
                  <c:v>Anualmente</c:v>
                </c:pt>
                <c:pt idx="2">
                  <c:v>Mensualmente</c:v>
                </c:pt>
                <c:pt idx="3">
                  <c:v>Más de una vez al año</c:v>
                </c:pt>
                <c:pt idx="4">
                  <c:v>Quincenalmente</c:v>
                </c:pt>
                <c:pt idx="5">
                  <c:v>Semanalmente</c:v>
                </c:pt>
              </c:strCache>
            </c:strRef>
          </c:cat>
          <c:val>
            <c:numRef>
              <c:f>Hoja1!$C$2:$C$7</c:f>
              <c:numCache>
                <c:formatCode>0%</c:formatCode>
                <c:ptCount val="6"/>
                <c:pt idx="0">
                  <c:v>0.27700000000000002</c:v>
                </c:pt>
                <c:pt idx="1">
                  <c:v>0.2</c:v>
                </c:pt>
                <c:pt idx="2">
                  <c:v>0.308</c:v>
                </c:pt>
                <c:pt idx="3">
                  <c:v>0.108</c:v>
                </c:pt>
                <c:pt idx="4">
                  <c:v>7.6999999999999999E-2</c:v>
                </c:pt>
                <c:pt idx="5">
                  <c:v>1.4999999999999999E-2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D6-4167-A91F-27D13F617FB7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07D6-4167-A91F-27D13F617FB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07D6-4167-A91F-27D13F617FB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Trimestralmente</c:v>
                </c:pt>
                <c:pt idx="1">
                  <c:v>Anualmente</c:v>
                </c:pt>
                <c:pt idx="2">
                  <c:v>Mensualmente</c:v>
                </c:pt>
                <c:pt idx="3">
                  <c:v>Más de una vez al año</c:v>
                </c:pt>
                <c:pt idx="4">
                  <c:v>Quincenalmente</c:v>
                </c:pt>
                <c:pt idx="5">
                  <c:v>Semanalmente</c:v>
                </c:pt>
              </c:strCache>
            </c:strRef>
          </c:cat>
          <c:val>
            <c:numRef>
              <c:f>Hoja1!$D$2:$D$7</c:f>
              <c:numCache>
                <c:formatCode>0%</c:formatCode>
                <c:ptCount val="6"/>
                <c:pt idx="0">
                  <c:v>0.23200000000000001</c:v>
                </c:pt>
                <c:pt idx="1">
                  <c:v>0.32600000000000001</c:v>
                </c:pt>
                <c:pt idx="2">
                  <c:v>0.17100000000000001</c:v>
                </c:pt>
                <c:pt idx="3">
                  <c:v>0.19900000000000001</c:v>
                </c:pt>
                <c:pt idx="4">
                  <c:v>1.7000000000000001E-2</c:v>
                </c:pt>
                <c:pt idx="5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7D6-4167-A91F-27D13F617FB7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EE4639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Trimestralmente</c:v>
                </c:pt>
                <c:pt idx="1">
                  <c:v>Anualmente</c:v>
                </c:pt>
                <c:pt idx="2">
                  <c:v>Mensualmente</c:v>
                </c:pt>
                <c:pt idx="3">
                  <c:v>Más de una vez al año</c:v>
                </c:pt>
                <c:pt idx="4">
                  <c:v>Quincenalmente</c:v>
                </c:pt>
                <c:pt idx="5">
                  <c:v>Semanalmente</c:v>
                </c:pt>
              </c:strCache>
            </c:strRef>
          </c:cat>
          <c:val>
            <c:numRef>
              <c:f>Hoja1!$E$2:$E$7</c:f>
              <c:numCache>
                <c:formatCode>0%</c:formatCode>
                <c:ptCount val="6"/>
                <c:pt idx="0">
                  <c:v>0.28100000000000003</c:v>
                </c:pt>
                <c:pt idx="1">
                  <c:v>0.253</c:v>
                </c:pt>
                <c:pt idx="2">
                  <c:v>0.20599999999999999</c:v>
                </c:pt>
                <c:pt idx="3">
                  <c:v>0.16400000000000001</c:v>
                </c:pt>
                <c:pt idx="4">
                  <c:v>4.3999999999999997E-2</c:v>
                </c:pt>
                <c:pt idx="5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7D6-4167-A91F-27D13F617FB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982138391430601"/>
          <c:y val="2.8645833333333332E-2"/>
          <c:w val="0.58045011587278328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70A0-4685-A892-5F95FABE8245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0A0-4685-A892-5F95FABE8245}"/>
              </c:ext>
            </c:extLst>
          </c:dPt>
          <c:dPt>
            <c:idx val="3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3B7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70A0-4685-A892-5F95FABE8245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70A0-4685-A892-5F95FABE824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70A0-4685-A892-5F95FABE824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70A0-4685-A892-5F95FABE824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0A0-4685-A892-5F95FABE824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0A0-4685-A892-5F95FABE824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0A0-4685-A892-5F95FABE824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0A0-4685-A892-5F95FABE8245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0A0-4685-A892-5F95FABE8245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70A0-4685-A892-5F95FABE8245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70A0-4685-A892-5F95FABE8245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70A0-4685-A892-5F95FABE82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Horarios de funcionamiento incompatibles</c:v>
                </c:pt>
                <c:pt idx="1">
                  <c:v>Distancia o dificultad de acceso</c:v>
                </c:pt>
                <c:pt idx="2">
                  <c:v>Falta de tiempo</c:v>
                </c:pt>
                <c:pt idx="3">
                  <c:v>Falta de dinero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9.4E-2</c:v>
                </c:pt>
                <c:pt idx="1">
                  <c:v>0.19</c:v>
                </c:pt>
                <c:pt idx="2">
                  <c:v>0.56299999999999994</c:v>
                </c:pt>
                <c:pt idx="3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0A0-4685-A892-5F95FABE82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33C-41DF-8347-09215939141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933C-41DF-8347-0921593914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BA12-47E3-A2B5-06F7FBFE9DB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A12-47E3-A2B5-06F7FBFE9DB0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BA12-47E3-A2B5-06F7FBFE9D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Menos del 5%</c:v>
                </c:pt>
                <c:pt idx="1">
                  <c:v>Entre el 5% y el 10%</c:v>
                </c:pt>
                <c:pt idx="2">
                  <c:v>Entre el 10% y el 15%</c:v>
                </c:pt>
                <c:pt idx="3">
                  <c:v>No tengo recursos para destinar específicamente a recreación</c:v>
                </c:pt>
                <c:pt idx="4">
                  <c:v>Busco actividades gratuitas o con el subsidio de la caja de compensación</c:v>
                </c:pt>
              </c:strCache>
            </c:strRef>
          </c:cat>
          <c:val>
            <c:numRef>
              <c:f>Hoja1!$B$2:$B$6</c:f>
              <c:numCache>
                <c:formatCode>0%</c:formatCode>
                <c:ptCount val="5"/>
                <c:pt idx="0">
                  <c:v>0.188</c:v>
                </c:pt>
                <c:pt idx="1">
                  <c:v>0.41299999999999998</c:v>
                </c:pt>
                <c:pt idx="2">
                  <c:v>0.27500000000000002</c:v>
                </c:pt>
                <c:pt idx="3">
                  <c:v>9.4E-2</c:v>
                </c:pt>
                <c:pt idx="4">
                  <c:v>2.9000000000000001E-2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3C-41DF-8347-09215939141D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A12-47E3-A2B5-06F7FBFE9DB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33C-41DF-8347-0921593914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Hoja1!$A$2:$A$6</c:f>
              <c:strCache>
                <c:ptCount val="5"/>
                <c:pt idx="0">
                  <c:v>Menos del 5%</c:v>
                </c:pt>
                <c:pt idx="1">
                  <c:v>Entre el 5% y el 10%</c:v>
                </c:pt>
                <c:pt idx="2">
                  <c:v>Entre el 10% y el 15%</c:v>
                </c:pt>
                <c:pt idx="3">
                  <c:v>No tengo recursos para destinar específicamente a recreación</c:v>
                </c:pt>
                <c:pt idx="4">
                  <c:v>Busco actividades gratuitas o con el subsidio de la caja de compensación</c:v>
                </c:pt>
              </c:strCache>
            </c:strRef>
          </c:cat>
          <c:val>
            <c:numRef>
              <c:f>Hoja1!$C$2:$C$6</c:f>
              <c:numCache>
                <c:formatCode>0%</c:formatCode>
                <c:ptCount val="5"/>
                <c:pt idx="0">
                  <c:v>0.2</c:v>
                </c:pt>
                <c:pt idx="1">
                  <c:v>0.35399999999999998</c:v>
                </c:pt>
                <c:pt idx="2">
                  <c:v>0.32300000000000001</c:v>
                </c:pt>
                <c:pt idx="3">
                  <c:v>4.5999999999999999E-2</c:v>
                </c:pt>
                <c:pt idx="4">
                  <c:v>7.6999999999999999E-2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33C-41DF-8347-09215939141D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BA12-47E3-A2B5-06F7FBFE9DB0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933C-41DF-8347-09215939141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A12-47E3-A2B5-06F7FBFE9DB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33C-41DF-8347-09215939141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BA12-47E3-A2B5-06F7FBFE9D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Menos del 5%</c:v>
                </c:pt>
                <c:pt idx="1">
                  <c:v>Entre el 5% y el 10%</c:v>
                </c:pt>
                <c:pt idx="2">
                  <c:v>Entre el 10% y el 15%</c:v>
                </c:pt>
                <c:pt idx="3">
                  <c:v>No tengo recursos para destinar específicamente a recreación</c:v>
                </c:pt>
                <c:pt idx="4">
                  <c:v>Busco actividades gratuitas o con el subsidio de la caja de compensación</c:v>
                </c:pt>
              </c:strCache>
            </c:strRef>
          </c:cat>
          <c:val>
            <c:numRef>
              <c:f>Hoja1!$D$2:$D$6</c:f>
              <c:numCache>
                <c:formatCode>0%</c:formatCode>
                <c:ptCount val="5"/>
                <c:pt idx="0">
                  <c:v>0.22700000000000001</c:v>
                </c:pt>
                <c:pt idx="1">
                  <c:v>0.24299999999999999</c:v>
                </c:pt>
                <c:pt idx="2">
                  <c:v>0.23200000000000001</c:v>
                </c:pt>
                <c:pt idx="3">
                  <c:v>0.26</c:v>
                </c:pt>
                <c:pt idx="4">
                  <c:v>3.3000000000000002E-2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33C-41DF-8347-09215939141D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EE4639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Menos del 5%</c:v>
                </c:pt>
                <c:pt idx="1">
                  <c:v>Entre el 5% y el 10%</c:v>
                </c:pt>
                <c:pt idx="2">
                  <c:v>Entre el 10% y el 15%</c:v>
                </c:pt>
                <c:pt idx="3">
                  <c:v>No tengo recursos para destinar específicamente a recreación</c:v>
                </c:pt>
                <c:pt idx="4">
                  <c:v>Busco actividades gratuitas o con el subsidio de la caja de compensación</c:v>
                </c:pt>
              </c:strCache>
            </c:strRef>
          </c:cat>
          <c:val>
            <c:numRef>
              <c:f>Hoja1!$E$2:$E$6</c:f>
              <c:numCache>
                <c:formatCode>0%</c:formatCode>
                <c:ptCount val="5"/>
                <c:pt idx="0">
                  <c:v>0.20799999999999999</c:v>
                </c:pt>
                <c:pt idx="1">
                  <c:v>0.32300000000000001</c:v>
                </c:pt>
                <c:pt idx="2">
                  <c:v>0.26300000000000001</c:v>
                </c:pt>
                <c:pt idx="3">
                  <c:v>0.16400000000000001</c:v>
                </c:pt>
                <c:pt idx="4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33C-41DF-8347-0921593914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94E-440B-8FC4-EC10287CCA37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94E-440B-8FC4-EC10287CCA3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94E-440B-8FC4-EC10287CCA3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94E-440B-8FC4-EC10287CCA37}"/>
              </c:ext>
            </c:extLst>
          </c:dPt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94E-440B-8FC4-EC10287CCA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374535829707854"/>
          <c:y val="2.8645833333333332E-2"/>
          <c:w val="0.54057688243145496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A239-4CD7-89EE-9127FF8835A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A239-4CD7-89EE-9127FF8835A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239-4CD7-89EE-9127FF8835A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A239-4CD7-89EE-9127FF8835A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239-4CD7-89EE-9127FF8835AB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A239-4CD7-89EE-9127FF8835AB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A239-4CD7-89EE-9127FF8835AB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A239-4CD7-89EE-9127FF8835A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Mis hijos y/o pareja prefieren ir a otro lugar</c:v>
                </c:pt>
                <c:pt idx="1">
                  <c:v>No pienso en el lugar (no me acuerdo de ir)</c:v>
                </c:pt>
                <c:pt idx="2">
                  <c:v>Mucha distancia desde mi casa (está lejos)</c:v>
                </c:pt>
                <c:pt idx="3">
                  <c:v>No he tenido plata para ir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5.7000000000000002E-2</c:v>
                </c:pt>
                <c:pt idx="1">
                  <c:v>0.114</c:v>
                </c:pt>
                <c:pt idx="2">
                  <c:v>0.29299999999999998</c:v>
                </c:pt>
                <c:pt idx="3">
                  <c:v>0.41499999999999998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239-4CD7-89EE-9127FF8835A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Muy Mala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estoy afiliado a ninguna caja de compensación</c:v>
                </c:pt>
                <c:pt idx="3">
                  <c:v>Total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1.0999999999999999E-2</c:v>
                </c:pt>
                <c:pt idx="3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76-47E4-8D5C-A34D3483188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Mala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estoy afiliado a ninguna caja de compensación</c:v>
                </c:pt>
                <c:pt idx="3">
                  <c:v>Total</c:v>
                </c:pt>
              </c:strCache>
            </c:strRef>
          </c:cat>
          <c:val>
            <c:numRef>
              <c:f>Hoja1!$C$2:$C$5</c:f>
              <c:numCache>
                <c:formatCode>0%</c:formatCode>
                <c:ptCount val="4"/>
                <c:pt idx="0">
                  <c:v>2.1999999999999999E-2</c:v>
                </c:pt>
                <c:pt idx="1">
                  <c:v>1.4999999999999999E-2</c:v>
                </c:pt>
                <c:pt idx="2">
                  <c:v>2.8000000000000001E-2</c:v>
                </c:pt>
                <c:pt idx="3">
                  <c:v>2.3E-2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76-47E4-8D5C-A34D34831884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estoy afiliado a ninguna caja de compensación</c:v>
                </c:pt>
                <c:pt idx="3">
                  <c:v>Total</c:v>
                </c:pt>
              </c:strCache>
            </c:strRef>
          </c:cat>
          <c:val>
            <c:numRef>
              <c:f>Hoja1!$D$2:$D$5</c:f>
              <c:numCache>
                <c:formatCode>0%</c:formatCode>
                <c:ptCount val="4"/>
                <c:pt idx="0">
                  <c:v>0.30399999999999999</c:v>
                </c:pt>
                <c:pt idx="1">
                  <c:v>0.29199999999999998</c:v>
                </c:pt>
                <c:pt idx="2">
                  <c:v>0.27600000000000002</c:v>
                </c:pt>
                <c:pt idx="3">
                  <c:v>0.28899999999999998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76-47E4-8D5C-A34D34831884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Buena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rgbClr val="C00000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E76-47E4-8D5C-A34D3483188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DE76-47E4-8D5C-A34D3483188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E76-47E4-8D5C-A34D3483188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DE76-47E4-8D5C-A34D348318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estoy afiliado a ninguna caja de compensación</c:v>
                </c:pt>
                <c:pt idx="3">
                  <c:v>Total</c:v>
                </c:pt>
              </c:strCache>
            </c:strRef>
          </c:cat>
          <c:val>
            <c:numRef>
              <c:f>Hoja1!$E$2:$E$5</c:f>
              <c:numCache>
                <c:formatCode>0%</c:formatCode>
                <c:ptCount val="4"/>
                <c:pt idx="0">
                  <c:v>0.42</c:v>
                </c:pt>
                <c:pt idx="1">
                  <c:v>0.49199999999999999</c:v>
                </c:pt>
                <c:pt idx="2">
                  <c:v>0.47</c:v>
                </c:pt>
                <c:pt idx="3">
                  <c:v>0.45600000000000002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76-47E4-8D5C-A34D34831884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Muy Buena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206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estoy afiliado a ninguna caja de compensación</c:v>
                </c:pt>
                <c:pt idx="3">
                  <c:v>Total</c:v>
                </c:pt>
              </c:strCache>
            </c:strRef>
          </c:cat>
          <c:val>
            <c:numRef>
              <c:f>Hoja1!$F$2:$F$5</c:f>
              <c:numCache>
                <c:formatCode>0%</c:formatCode>
                <c:ptCount val="4"/>
                <c:pt idx="0">
                  <c:v>0.254</c:v>
                </c:pt>
                <c:pt idx="1">
                  <c:v>0.2</c:v>
                </c:pt>
                <c:pt idx="2">
                  <c:v>0.215</c:v>
                </c:pt>
                <c:pt idx="3">
                  <c:v>0.22700000000000001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5F-4BB4-9732-053AE698734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64695216"/>
        <c:axId val="164695632"/>
      </c:barChart>
      <c:catAx>
        <c:axId val="16469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64695632"/>
        <c:crosses val="autoZero"/>
        <c:auto val="1"/>
        <c:lblAlgn val="ctr"/>
        <c:lblOffset val="100"/>
        <c:noMultiLvlLbl val="0"/>
      </c:catAx>
      <c:valAx>
        <c:axId val="1646956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6469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112980739137026"/>
          <c:y val="0.55750279780475265"/>
          <c:w val="0.10461580541302368"/>
          <c:h val="0.303342932411451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374535829707854"/>
          <c:y val="2.8645833333333332E-2"/>
          <c:w val="0.48732206291700875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A31115"/>
              </a:solidFill>
            </a:ln>
            <a:effectLst/>
          </c:spPr>
          <c:invertIfNegative val="0"/>
          <c:dPt>
            <c:idx val="9"/>
            <c:invertIfNegative val="0"/>
            <c:bubble3D val="0"/>
            <c:spPr>
              <a:pattFill prst="pct50">
                <a:fgClr>
                  <a:srgbClr val="A31115"/>
                </a:fgClr>
                <a:bgClr>
                  <a:schemeClr val="bg1"/>
                </a:bgClr>
              </a:pattFill>
              <a:ln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7FB6-4165-B0A6-43A3C6BE17F9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A239-4CD7-89EE-9127FF8835A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239-4CD7-89EE-9127FF8835A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A239-4CD7-89EE-9127FF8835A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A239-4CD7-89EE-9127FF8835AB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A239-4CD7-89EE-9127FF8835AB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A239-4CD7-89EE-9127FF8835AB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A239-4CD7-89EE-9127FF8835AB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FB6-4165-B0A6-43A3C6BE17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Accesibilidad y facilidad de transporte</c:v>
                </c:pt>
                <c:pt idx="1">
                  <c:v>Atracciones de aventura</c:v>
                </c:pt>
                <c:pt idx="2">
                  <c:v>Servicios adicionales (restaurantes, tiendas, etc.)</c:v>
                </c:pt>
                <c:pt idx="3">
                  <c:v>Programas y actividades para todas las edades</c:v>
                </c:pt>
                <c:pt idx="4">
                  <c:v>Seguridad y vigilancia</c:v>
                </c:pt>
                <c:pt idx="5">
                  <c:v>Precios accesibles</c:v>
                </c:pt>
                <c:pt idx="6">
                  <c:v>Variedad de actividades recreativas</c:v>
                </c:pt>
                <c:pt idx="7">
                  <c:v>Calidad del servicio al cliente</c:v>
                </c:pt>
                <c:pt idx="8">
                  <c:v>Instalaciones limpias y bien mantenidas</c:v>
                </c:pt>
                <c:pt idx="9">
                  <c:v>Ambiente familiar</c:v>
                </c:pt>
              </c:strCache>
            </c:strRef>
          </c:cat>
          <c:val>
            <c:numRef>
              <c:f>Hoja1!$B$2:$B$11</c:f>
              <c:numCache>
                <c:formatCode>0%</c:formatCode>
                <c:ptCount val="10"/>
                <c:pt idx="0">
                  <c:v>0.16400000000000001</c:v>
                </c:pt>
                <c:pt idx="1">
                  <c:v>0.16400000000000001</c:v>
                </c:pt>
                <c:pt idx="2">
                  <c:v>0.16400000000000001</c:v>
                </c:pt>
                <c:pt idx="3">
                  <c:v>0.17699999999999999</c:v>
                </c:pt>
                <c:pt idx="4">
                  <c:v>0.372</c:v>
                </c:pt>
                <c:pt idx="5">
                  <c:v>0.375</c:v>
                </c:pt>
                <c:pt idx="6">
                  <c:v>0.40400000000000003</c:v>
                </c:pt>
                <c:pt idx="7">
                  <c:v>0.41899999999999998</c:v>
                </c:pt>
                <c:pt idx="8">
                  <c:v>0.42699999999999999</c:v>
                </c:pt>
                <c:pt idx="9">
                  <c:v>0.47099999999999997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239-4CD7-89EE-9127FF8835A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117763301410237"/>
          <c:y val="7.3058032509526905E-3"/>
          <c:w val="0.62656321244188173"/>
          <c:h val="0.97484015113085831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FB6-4165-B0A6-43A3C6BE17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La comida/ No hay variedad en el menú</c:v>
                </c:pt>
                <c:pt idx="1">
                  <c:v>La ubicación/ Muy lejano de mi residencia</c:v>
                </c:pt>
                <c:pt idx="2">
                  <c:v>Mucha gente/ Las aglomeraciones/ Muy concurrido</c:v>
                </c:pt>
                <c:pt idx="3">
                  <c:v>La limpieza/ El aseo de las instalaciones (piscinas, baños)/ Hay mucho mosquito</c:v>
                </c:pt>
                <c:pt idx="4">
                  <c:v>El servicio al cliente/ La atención al usuario</c:v>
                </c:pt>
                <c:pt idx="5">
                  <c:v>No ha ido/ No conoce el lugar</c:v>
                </c:pt>
                <c:pt idx="6">
                  <c:v>Todo estuvo bien/ Todo me gustó</c:v>
                </c:pt>
              </c:strCache>
            </c:strRef>
          </c:cat>
          <c:val>
            <c:numRef>
              <c:f>Hoja1!$B$2:$B$8</c:f>
              <c:numCache>
                <c:formatCode>0%</c:formatCode>
                <c:ptCount val="7"/>
                <c:pt idx="0">
                  <c:v>2.9000000000000001E-2</c:v>
                </c:pt>
                <c:pt idx="1">
                  <c:v>2.9000000000000001E-2</c:v>
                </c:pt>
                <c:pt idx="2">
                  <c:v>3.5999999999999997E-2</c:v>
                </c:pt>
                <c:pt idx="3">
                  <c:v>5.8000000000000003E-2</c:v>
                </c:pt>
                <c:pt idx="4">
                  <c:v>7.2999999999999995E-2</c:v>
                </c:pt>
                <c:pt idx="5">
                  <c:v>5.8000000000000003E-2</c:v>
                </c:pt>
                <c:pt idx="6">
                  <c:v>0.53300000000000003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239-4CD7-89EE-9127FF8835AB}"/>
            </c:ext>
          </c:extLst>
        </c:ser>
        <c:ser>
          <c:idx val="0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La comida/ No hay variedad en el menú</c:v>
                </c:pt>
                <c:pt idx="1">
                  <c:v>La ubicación/ Muy lejano de mi residencia</c:v>
                </c:pt>
                <c:pt idx="2">
                  <c:v>Mucha gente/ Las aglomeraciones/ Muy concurrido</c:v>
                </c:pt>
                <c:pt idx="3">
                  <c:v>La limpieza/ El aseo de las instalaciones (piscinas, baños)/ Hay mucho mosquito</c:v>
                </c:pt>
                <c:pt idx="4">
                  <c:v>El servicio al cliente/ La atención al usuario</c:v>
                </c:pt>
                <c:pt idx="5">
                  <c:v>No ha ido/ No conoce el lugar</c:v>
                </c:pt>
                <c:pt idx="6">
                  <c:v>Todo estuvo bien/ Todo me gustó</c:v>
                </c:pt>
              </c:strCache>
            </c:strRef>
          </c:cat>
          <c:val>
            <c:numRef>
              <c:f>Hoja1!$C$2:$C$8</c:f>
              <c:numCache>
                <c:formatCode>0%</c:formatCode>
                <c:ptCount val="7"/>
                <c:pt idx="0">
                  <c:v>3.1E-2</c:v>
                </c:pt>
                <c:pt idx="1">
                  <c:v>4.5999999999999999E-2</c:v>
                </c:pt>
                <c:pt idx="2">
                  <c:v>3.1E-2</c:v>
                </c:pt>
                <c:pt idx="3">
                  <c:v>7.6999999999999999E-2</c:v>
                </c:pt>
                <c:pt idx="4">
                  <c:v>3.1E-2</c:v>
                </c:pt>
                <c:pt idx="5">
                  <c:v>4.5999999999999999E-2</c:v>
                </c:pt>
                <c:pt idx="6">
                  <c:v>0.63100000000000001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92-47C7-A952-DAF9BCCE51B4}"/>
            </c:ext>
          </c:extLst>
        </c:ser>
        <c:ser>
          <c:idx val="1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9792-47C7-A952-DAF9BCCE51B4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792-47C7-A952-DAF9BCCE51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La comida/ No hay variedad en el menú</c:v>
                </c:pt>
                <c:pt idx="1">
                  <c:v>La ubicación/ Muy lejano de mi residencia</c:v>
                </c:pt>
                <c:pt idx="2">
                  <c:v>Mucha gente/ Las aglomeraciones/ Muy concurrido</c:v>
                </c:pt>
                <c:pt idx="3">
                  <c:v>La limpieza/ El aseo de las instalaciones (piscinas, baños)/ Hay mucho mosquito</c:v>
                </c:pt>
                <c:pt idx="4">
                  <c:v>El servicio al cliente/ La atención al usuario</c:v>
                </c:pt>
                <c:pt idx="5">
                  <c:v>No ha ido/ No conoce el lugar</c:v>
                </c:pt>
                <c:pt idx="6">
                  <c:v>Todo estuvo bien/ Todo me gustó</c:v>
                </c:pt>
              </c:strCache>
            </c:strRef>
          </c:cat>
          <c:val>
            <c:numRef>
              <c:f>Hoja1!$D$2:$D$8</c:f>
              <c:numCache>
                <c:formatCode>0%</c:formatCode>
                <c:ptCount val="7"/>
                <c:pt idx="0">
                  <c:v>2.1999999999999999E-2</c:v>
                </c:pt>
                <c:pt idx="1">
                  <c:v>2.1999999999999999E-2</c:v>
                </c:pt>
                <c:pt idx="2">
                  <c:v>2.8000000000000001E-2</c:v>
                </c:pt>
                <c:pt idx="3">
                  <c:v>1.7000000000000001E-2</c:v>
                </c:pt>
                <c:pt idx="4">
                  <c:v>2.8000000000000001E-2</c:v>
                </c:pt>
                <c:pt idx="5">
                  <c:v>0.1</c:v>
                </c:pt>
                <c:pt idx="6">
                  <c:v>0.66100000000000003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92-47C7-A952-DAF9BCCE51B4}"/>
            </c:ext>
          </c:extLst>
        </c:ser>
        <c:ser>
          <c:idx val="2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rgbClr val="C0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La comida/ No hay variedad en el menú</c:v>
                </c:pt>
                <c:pt idx="1">
                  <c:v>La ubicación/ Muy lejano de mi residencia</c:v>
                </c:pt>
                <c:pt idx="2">
                  <c:v>Mucha gente/ Las aglomeraciones/ Muy concurrido</c:v>
                </c:pt>
                <c:pt idx="3">
                  <c:v>La limpieza/ El aseo de las instalaciones (piscinas, baños)/ Hay mucho mosquito</c:v>
                </c:pt>
                <c:pt idx="4">
                  <c:v>El servicio al cliente/ La atención al usuario</c:v>
                </c:pt>
                <c:pt idx="5">
                  <c:v>No ha ido/ No conoce el lugar</c:v>
                </c:pt>
                <c:pt idx="6">
                  <c:v>Todo estuvo bien/ Todo me gustó</c:v>
                </c:pt>
              </c:strCache>
            </c:strRef>
          </c:cat>
          <c:val>
            <c:numRef>
              <c:f>Hoja1!$E$2:$E$8</c:f>
              <c:numCache>
                <c:formatCode>0%</c:formatCode>
                <c:ptCount val="7"/>
                <c:pt idx="0">
                  <c:v>2.5999999999999999E-2</c:v>
                </c:pt>
                <c:pt idx="1">
                  <c:v>2.9000000000000001E-2</c:v>
                </c:pt>
                <c:pt idx="2">
                  <c:v>3.1E-2</c:v>
                </c:pt>
                <c:pt idx="3">
                  <c:v>4.2000000000000003E-2</c:v>
                </c:pt>
                <c:pt idx="4">
                  <c:v>4.4999999999999998E-2</c:v>
                </c:pt>
                <c:pt idx="5">
                  <c:v>7.5999999999999998E-2</c:v>
                </c:pt>
                <c:pt idx="6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92-47C7-A952-DAF9BCCE51B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268470557035981"/>
          <c:y val="0.74439471762662479"/>
          <c:w val="0.11094156746837988"/>
          <c:h val="0.205060382919289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2060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1185-49FC-B85E-4FD89BCACE9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1185-49FC-B85E-4FD89BCACE9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185-49FC-B85E-4FD89BCACE9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1185-49FC-B85E-4FD89BCACE9F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1185-49FC-B85E-4FD89BCACE9F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1185-49FC-B85E-4FD89BCACE9F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1185-49FC-B85E-4FD89BCACE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Hoja1!$A$2:$A$9</c:f>
              <c:strCache>
                <c:ptCount val="8"/>
                <c:pt idx="0">
                  <c:v>Comfandi</c:v>
                </c:pt>
                <c:pt idx="1">
                  <c:v>Acuaparque de la Caña</c:v>
                </c:pt>
                <c:pt idx="2">
                  <c:v>Ninguno</c:v>
                </c:pt>
                <c:pt idx="3">
                  <c:v>C.R. Yanaconas</c:v>
                </c:pt>
                <c:pt idx="4">
                  <c:v>Comfandi Pance</c:v>
                </c:pt>
                <c:pt idx="5">
                  <c:v>Tardes caleñas</c:v>
                </c:pt>
                <c:pt idx="6">
                  <c:v>Parque del Café</c:v>
                </c:pt>
                <c:pt idx="7">
                  <c:v>Comfandi Lago Calima</c:v>
                </c:pt>
              </c:strCache>
            </c:strRef>
          </c:cat>
          <c:val>
            <c:numRef>
              <c:f>Hoja1!$B$2:$B$9</c:f>
              <c:numCache>
                <c:formatCode>0%</c:formatCode>
                <c:ptCount val="8"/>
                <c:pt idx="0">
                  <c:v>0.159</c:v>
                </c:pt>
                <c:pt idx="1">
                  <c:v>0.112</c:v>
                </c:pt>
                <c:pt idx="2">
                  <c:v>9.0999999999999998E-2</c:v>
                </c:pt>
                <c:pt idx="3">
                  <c:v>7.0000000000000007E-2</c:v>
                </c:pt>
                <c:pt idx="4">
                  <c:v>0.06</c:v>
                </c:pt>
                <c:pt idx="5">
                  <c:v>5.7000000000000002E-2</c:v>
                </c:pt>
                <c:pt idx="6">
                  <c:v>5.1999999999999998E-2</c:v>
                </c:pt>
                <c:pt idx="7">
                  <c:v>4.3999999999999997E-2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85-49FC-B85E-4FD89BCAC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374535829707854"/>
          <c:y val="2.8645833333333332E-2"/>
          <c:w val="0.48732206291700875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2060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pattFill prst="narVert">
                <a:fgClr>
                  <a:srgbClr val="002060"/>
                </a:fgClr>
                <a:bgClr>
                  <a:schemeClr val="bg1"/>
                </a:bgClr>
              </a:patt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F74-4262-9626-41858C48C672}"/>
              </c:ext>
            </c:extLst>
          </c:dPt>
          <c:dPt>
            <c:idx val="9"/>
            <c:invertIfNegative val="0"/>
            <c:bubble3D val="0"/>
            <c:spPr>
              <a:pattFill prst="narVert">
                <a:fgClr>
                  <a:srgbClr val="002060"/>
                </a:fgClr>
                <a:bgClr>
                  <a:schemeClr val="bg1"/>
                </a:bgClr>
              </a:patt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74-4262-9626-41858C48C67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F74-4262-9626-41858C48C67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F74-4262-9626-41858C48C67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9F74-4262-9626-41858C48C67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F74-4262-9626-41858C48C672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9F74-4262-9626-41858C48C672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F74-4262-9626-41858C48C672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9F74-4262-9626-41858C48C672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F74-4262-9626-41858C48C6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Hoja1!$A$2:$A$11</c:f>
              <c:strCache>
                <c:ptCount val="10"/>
                <c:pt idx="0">
                  <c:v>El transporte público llega fácil</c:v>
                </c:pt>
                <c:pt idx="1">
                  <c:v>Seguridad y vigilancia</c:v>
                </c:pt>
                <c:pt idx="2">
                  <c:v>Programas para todas las edades</c:v>
                </c:pt>
                <c:pt idx="3">
                  <c:v>Facilidad de acceso</c:v>
                </c:pt>
                <c:pt idx="4">
                  <c:v>Excelente atención al cliente</c:v>
                </c:pt>
                <c:pt idx="5">
                  <c:v>La comida (variada y de calidad)</c:v>
                </c:pt>
                <c:pt idx="6">
                  <c:v>Instalaciones de alta calidad</c:v>
                </c:pt>
                <c:pt idx="7">
                  <c:v>Ambiente familiar y acogedor</c:v>
                </c:pt>
                <c:pt idx="8">
                  <c:v>Precios accesibles</c:v>
                </c:pt>
                <c:pt idx="9">
                  <c:v>Amplia variedad de actividades recreativas</c:v>
                </c:pt>
              </c:strCache>
            </c:strRef>
          </c:cat>
          <c:val>
            <c:numRef>
              <c:f>Hoja1!$B$2:$B$11</c:f>
              <c:numCache>
                <c:formatCode>0%</c:formatCode>
                <c:ptCount val="10"/>
                <c:pt idx="0">
                  <c:v>0.19</c:v>
                </c:pt>
                <c:pt idx="1">
                  <c:v>0.20100000000000001</c:v>
                </c:pt>
                <c:pt idx="2">
                  <c:v>0.21099999999999999</c:v>
                </c:pt>
                <c:pt idx="3">
                  <c:v>0.23200000000000001</c:v>
                </c:pt>
                <c:pt idx="4">
                  <c:v>0.26300000000000001</c:v>
                </c:pt>
                <c:pt idx="5">
                  <c:v>0.28899999999999998</c:v>
                </c:pt>
                <c:pt idx="6">
                  <c:v>0.32300000000000001</c:v>
                </c:pt>
                <c:pt idx="7">
                  <c:v>0.33100000000000002</c:v>
                </c:pt>
                <c:pt idx="8">
                  <c:v>0.443</c:v>
                </c:pt>
                <c:pt idx="9">
                  <c:v>0.44800000000000001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F74-4262-9626-41858C48C67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519904879885953"/>
          <c:y val="2.8645833333333332E-2"/>
          <c:w val="0.57586837567464932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206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F74-4262-9626-41858C48C672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74-4262-9626-41858C48C672}"/>
              </c:ext>
            </c:extLst>
          </c:dPt>
          <c:dPt>
            <c:idx val="2"/>
            <c:invertIfNegative val="0"/>
            <c:bubble3D val="0"/>
            <c:spPr>
              <a:solidFill>
                <a:srgbClr val="666666"/>
              </a:solidFill>
              <a:ln>
                <a:solidFill>
                  <a:srgbClr val="66666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F74-4262-9626-41858C48C672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F74-4262-9626-41858C48C672}"/>
              </c:ext>
            </c:extLst>
          </c:dPt>
          <c:dPt>
            <c:idx val="8"/>
            <c:invertIfNegative val="0"/>
            <c:bubble3D val="0"/>
            <c:spPr>
              <a:pattFill prst="narVert">
                <a:fgClr>
                  <a:srgbClr val="002060"/>
                </a:fgClr>
                <a:bgClr>
                  <a:schemeClr val="bg1"/>
                </a:bgClr>
              </a:patt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F74-4262-9626-41858C48C672}"/>
              </c:ext>
            </c:extLst>
          </c:dPt>
          <c:dPt>
            <c:idx val="9"/>
            <c:invertIfNegative val="0"/>
            <c:bubble3D val="0"/>
            <c:spPr>
              <a:pattFill prst="narVert">
                <a:fgClr>
                  <a:srgbClr val="002060"/>
                </a:fgClr>
                <a:bgClr>
                  <a:schemeClr val="bg1"/>
                </a:bgClr>
              </a:patt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74-4262-9626-41858C48C67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F74-4262-9626-41858C48C67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F74-4262-9626-41858C48C67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F74-4262-9626-41858C48C672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E3C-4E67-86E7-3736D24A294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9F74-4262-9626-41858C48C672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F74-4262-9626-41858C48C6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Nunca ha ido/ No lo conoce</c:v>
                </c:pt>
                <c:pt idx="1">
                  <c:v>Mensualmente</c:v>
                </c:pt>
                <c:pt idx="2">
                  <c:v>Más de una vez al año</c:v>
                </c:pt>
                <c:pt idx="3">
                  <c:v>Trimestralmente</c:v>
                </c:pt>
                <c:pt idx="4">
                  <c:v>Anualmente</c:v>
                </c:pt>
              </c:strCache>
            </c:strRef>
          </c:cat>
          <c:val>
            <c:numRef>
              <c:f>Hoja1!$B$2:$B$6</c:f>
              <c:numCache>
                <c:formatCode>0%</c:formatCode>
                <c:ptCount val="5"/>
                <c:pt idx="0">
                  <c:v>9.4E-2</c:v>
                </c:pt>
                <c:pt idx="1">
                  <c:v>0.128</c:v>
                </c:pt>
                <c:pt idx="2">
                  <c:v>0.16400000000000001</c:v>
                </c:pt>
                <c:pt idx="3">
                  <c:v>0.18</c:v>
                </c:pt>
                <c:pt idx="4">
                  <c:v>0.33900000000000002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F74-4262-9626-41858C48C67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DD6-4806-984F-9EA582DA63A7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DD6-4806-984F-9EA582DA63A7}"/>
              </c:ext>
            </c:extLst>
          </c:dPt>
          <c:dPt>
            <c:idx val="2"/>
            <c:bubble3D val="0"/>
            <c:spPr>
              <a:solidFill>
                <a:srgbClr val="66666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DD6-4806-984F-9EA582DA63A7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DD6-4806-984F-9EA582DA63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Si, antes iba más frecuentemente</c:v>
                </c:pt>
                <c:pt idx="1">
                  <c:v>Mi frecuencia de visita es igual</c:v>
                </c:pt>
                <c:pt idx="2">
                  <c:v>No, ahora voy más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</c:v>
                </c:pt>
                <c:pt idx="1">
                  <c:v>0.46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D6-4806-984F-9EA582DA63A7}"/>
            </c:ext>
          </c:extLst>
        </c:ser>
        <c:dLbls>
          <c:dLblPos val="inEnd"/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3325932369319296E-2"/>
          <c:y val="0.18284444592529039"/>
          <c:w val="0.29075348179331378"/>
          <c:h val="0.523745761491645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DD6-4806-984F-9EA582DA63A7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D6-4806-984F-9EA582DA63A7}"/>
              </c:ext>
            </c:extLst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D6-4806-984F-9EA582DA63A7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DD6-4806-984F-9EA582DA63A7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lt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48707698578609"/>
                      <c:h val="0.493879378478570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DD6-4806-984F-9EA582DA63A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DD6-4806-984F-9EA582DA63A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5DD6-4806-984F-9EA582DA6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Sí</c:v>
                </c:pt>
                <c:pt idx="1">
                  <c:v>Mi frecuencia de visita es igual</c:v>
                </c:pt>
                <c:pt idx="2">
                  <c:v>No, ahora voy más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</c:v>
                </c:pt>
                <c:pt idx="1">
                  <c:v>0.46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D6-4806-984F-9EA582DA63A7}"/>
            </c:ext>
          </c:extLst>
        </c:ser>
        <c:dLbls>
          <c:dLblPos val="inEnd"/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374535829707854"/>
          <c:y val="2.8645833333333332E-2"/>
          <c:w val="0.53858158893292996"/>
          <c:h val="0.94007515119368457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7F-4AB2-9EE8-0FC8B11F82D5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7F-4AB2-9EE8-0FC8B11F82D5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7F-4AB2-9EE8-0FC8B11F82D5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37F-4AB2-9EE8-0FC8B11F82D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537F-4AB2-9EE8-0FC8B11F82D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537F-4AB2-9EE8-0FC8B11F82D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537F-4AB2-9EE8-0FC8B11F82D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537F-4AB2-9EE8-0FC8B11F82D5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37F-4AB2-9EE8-0FC8B11F82D5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37F-4AB2-9EE8-0FC8B11F82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Mis hijos crecieron (antes iba por ellos)</c:v>
                </c:pt>
                <c:pt idx="1">
                  <c:v>Problemas de accesibilidad o transporte</c:v>
                </c:pt>
                <c:pt idx="2">
                  <c:v>Falta de interés en las actividades ofrecidas</c:v>
                </c:pt>
                <c:pt idx="3">
                  <c:v>Costos elevados</c:v>
                </c:pt>
                <c:pt idx="4">
                  <c:v>Cambio de residencia (ahora le queda más lejos)</c:v>
                </c:pt>
                <c:pt idx="5">
                  <c:v>Falta de tiempo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9.6000000000000002E-2</c:v>
                </c:pt>
                <c:pt idx="1">
                  <c:v>9.6000000000000002E-2</c:v>
                </c:pt>
                <c:pt idx="2">
                  <c:v>0.10199999999999999</c:v>
                </c:pt>
                <c:pt idx="3">
                  <c:v>0.217</c:v>
                </c:pt>
                <c:pt idx="4">
                  <c:v>0.247</c:v>
                </c:pt>
                <c:pt idx="5">
                  <c:v>0.57799999999999996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37F-4AB2-9EE8-0FC8B11F82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DD6-4806-984F-9EA582DA63A7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D6-4806-984F-9EA582DA63A7}"/>
              </c:ext>
            </c:extLst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D6-4806-984F-9EA582DA63A7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DD6-4806-984F-9EA582DA63A7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lt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48707698578609"/>
                      <c:h val="0.493879378478570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DD6-4806-984F-9EA582DA63A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DD6-4806-984F-9EA582DA63A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5DD6-4806-984F-9EA582DA6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Sí</c:v>
                </c:pt>
                <c:pt idx="1">
                  <c:v>Mi frecuencia de visita es igual</c:v>
                </c:pt>
                <c:pt idx="2">
                  <c:v>No, ahora voy más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</c:v>
                </c:pt>
                <c:pt idx="1">
                  <c:v>0.46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D6-4806-984F-9EA582DA63A7}"/>
            </c:ext>
          </c:extLst>
        </c:ser>
        <c:dLbls>
          <c:dLblPos val="inEnd"/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374535829707854"/>
          <c:y val="2.8645833333333332E-2"/>
          <c:w val="0.50716803998762028"/>
          <c:h val="0.94007515119368457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7F-4AB2-9EE8-0FC8B11F82D5}"/>
              </c:ext>
            </c:extLst>
          </c:dPt>
          <c:dPt>
            <c:idx val="6"/>
            <c:invertIfNegative val="0"/>
            <c:bubble3D val="0"/>
            <c:spPr>
              <a:pattFill prst="pct50">
                <a:fgClr>
                  <a:srgbClr val="2674BB"/>
                </a:fgClr>
                <a:bgClr>
                  <a:schemeClr val="bg1"/>
                </a:bgClr>
              </a:patt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537F-4AB2-9EE8-0FC8B11F82D5}"/>
              </c:ext>
            </c:extLst>
          </c:dPt>
          <c:dPt>
            <c:idx val="8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7F-4AB2-9EE8-0FC8B11F82D5}"/>
              </c:ext>
            </c:extLst>
          </c:dPt>
          <c:dPt>
            <c:idx val="9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7F-4AB2-9EE8-0FC8B11F82D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537F-4AB2-9EE8-0FC8B11F82D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37F-4AB2-9EE8-0FC8B11F82D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37F-4AB2-9EE8-0FC8B11F82D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37F-4AB2-9EE8-0FC8B11F82D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537F-4AB2-9EE8-0FC8B11F82D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537F-4AB2-9EE8-0FC8B11F82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Menos de una vez al año</c:v>
                </c:pt>
                <c:pt idx="1">
                  <c:v>Una vez a la semana</c:v>
                </c:pt>
                <c:pt idx="2">
                  <c:v>Varias veces a la semana</c:v>
                </c:pt>
                <c:pt idx="3">
                  <c:v>Una vez al año</c:v>
                </c:pt>
                <c:pt idx="4">
                  <c:v>Varias veces al mes</c:v>
                </c:pt>
                <c:pt idx="5">
                  <c:v>Una vez al mes</c:v>
                </c:pt>
                <c:pt idx="6">
                  <c:v>Cada tres meses</c:v>
                </c:pt>
              </c:strCache>
            </c:strRef>
          </c:cat>
          <c:val>
            <c:numRef>
              <c:f>Hoja1!$B$2:$B$8</c:f>
              <c:numCache>
                <c:formatCode>0%</c:formatCode>
                <c:ptCount val="7"/>
                <c:pt idx="0">
                  <c:v>4.2000000000000003E-2</c:v>
                </c:pt>
                <c:pt idx="1">
                  <c:v>7.1999999999999995E-2</c:v>
                </c:pt>
                <c:pt idx="2">
                  <c:v>7.8E-2</c:v>
                </c:pt>
                <c:pt idx="3">
                  <c:v>0.108</c:v>
                </c:pt>
                <c:pt idx="4">
                  <c:v>0.187</c:v>
                </c:pt>
                <c:pt idx="5">
                  <c:v>0.217</c:v>
                </c:pt>
                <c:pt idx="6">
                  <c:v>0.27700000000000002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37F-4AB2-9EE8-0FC8B11F82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DD6-4806-984F-9EA582DA63A7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DD6-4806-984F-9EA582DA63A7}"/>
              </c:ext>
            </c:extLst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DD6-4806-984F-9EA582DA63A7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DD6-4806-984F-9EA582DA63A7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lt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48707698578609"/>
                      <c:h val="0.493879378478570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DD6-4806-984F-9EA582DA63A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DD6-4806-984F-9EA582DA63A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5DD6-4806-984F-9EA582DA6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Sí</c:v>
                </c:pt>
                <c:pt idx="1">
                  <c:v>Mi frecuencia de visita es igual</c:v>
                </c:pt>
                <c:pt idx="2">
                  <c:v>No, ahora voy más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</c:v>
                </c:pt>
                <c:pt idx="1">
                  <c:v>0.46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D6-4806-984F-9EA582DA63A7}"/>
            </c:ext>
          </c:extLst>
        </c:ser>
        <c:dLbls>
          <c:dLblPos val="inEnd"/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374535829707854"/>
          <c:y val="2.8645833333333332E-2"/>
          <c:w val="0.52043416761439454"/>
          <c:h val="0.94007515119368457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rgbClr val="C00000"/>
              </a:solidFill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37F-4AB2-9EE8-0FC8B11F82D5}"/>
              </c:ext>
            </c:extLst>
          </c:dPt>
          <c:dPt>
            <c:idx val="7"/>
            <c:invertIfNegative val="0"/>
            <c:bubble3D val="0"/>
            <c:spPr>
              <a:pattFill prst="narVert">
                <a:fgClr>
                  <a:srgbClr val="C00000"/>
                </a:fgClr>
                <a:bgClr>
                  <a:schemeClr val="bg1"/>
                </a:bgClr>
              </a:patt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37F-4AB2-9EE8-0FC8B11F82D5}"/>
              </c:ext>
            </c:extLst>
          </c:dPt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7F-4AB2-9EE8-0FC8B11F82D5}"/>
              </c:ext>
            </c:extLst>
          </c:dPt>
          <c:dPt>
            <c:idx val="9"/>
            <c:invertIfNegative val="0"/>
            <c:bubble3D val="0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7F-4AB2-9EE8-0FC8B11F82D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537F-4AB2-9EE8-0FC8B11F82D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37F-4AB2-9EE8-0FC8B11F82D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537F-4AB2-9EE8-0FC8B11F82D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37F-4AB2-9EE8-0FC8B11F82D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537F-4AB2-9EE8-0FC8B11F82D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537F-4AB2-9EE8-0FC8B11F82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Hoja1!$A$2:$A$9</c:f>
              <c:strCache>
                <c:ptCount val="8"/>
                <c:pt idx="0">
                  <c:v>Programas y actividades para todas las edades</c:v>
                </c:pt>
                <c:pt idx="1">
                  <c:v>Eventos y actividades especiales</c:v>
                </c:pt>
                <c:pt idx="2">
                  <c:v>Proximidad y facilidad de acceso</c:v>
                </c:pt>
                <c:pt idx="3">
                  <c:v>Recomendaciones de amigos o familiares</c:v>
                </c:pt>
                <c:pt idx="4">
                  <c:v>Variedad de actividades recreativas</c:v>
                </c:pt>
                <c:pt idx="5">
                  <c:v>Ambiente familiar</c:v>
                </c:pt>
                <c:pt idx="6">
                  <c:v>Calidad de las instalaciones</c:v>
                </c:pt>
                <c:pt idx="7">
                  <c:v>Precios accesibles</c:v>
                </c:pt>
              </c:strCache>
            </c:strRef>
          </c:cat>
          <c:val>
            <c:numRef>
              <c:f>Hoja1!$B$2:$B$9</c:f>
              <c:numCache>
                <c:formatCode>0%</c:formatCode>
                <c:ptCount val="8"/>
                <c:pt idx="0">
                  <c:v>0.108</c:v>
                </c:pt>
                <c:pt idx="1">
                  <c:v>0.13900000000000001</c:v>
                </c:pt>
                <c:pt idx="2">
                  <c:v>0.16300000000000001</c:v>
                </c:pt>
                <c:pt idx="3">
                  <c:v>0.20499999999999999</c:v>
                </c:pt>
                <c:pt idx="4">
                  <c:v>0.23499999999999999</c:v>
                </c:pt>
                <c:pt idx="5">
                  <c:v>0.25900000000000001</c:v>
                </c:pt>
                <c:pt idx="6">
                  <c:v>0.33100000000000002</c:v>
                </c:pt>
                <c:pt idx="7">
                  <c:v>0.36099999999999999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37F-4AB2-9EE8-0FC8B11F82D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519904879885953"/>
          <c:y val="2.8645833333333332E-2"/>
          <c:w val="0.57586837567464932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00206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14-4052-AE67-97FEF5BA0537}"/>
              </c:ext>
            </c:extLst>
          </c:dPt>
          <c:dPt>
            <c:idx val="1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14-4052-AE67-97FEF5BA0537}"/>
              </c:ext>
            </c:extLst>
          </c:dPt>
          <c:dPt>
            <c:idx val="2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14-4052-AE67-97FEF5BA0537}"/>
              </c:ext>
            </c:extLst>
          </c:dPt>
          <c:dPt>
            <c:idx val="3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14-4052-AE67-97FEF5BA0537}"/>
              </c:ext>
            </c:extLst>
          </c:dPt>
          <c:dPt>
            <c:idx val="4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5614-4052-AE67-97FEF5BA0537}"/>
              </c:ext>
            </c:extLst>
          </c:dPt>
          <c:dPt>
            <c:idx val="5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5614-4052-AE67-97FEF5BA0537}"/>
              </c:ext>
            </c:extLst>
          </c:dPt>
          <c:dPt>
            <c:idx val="8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614-4052-AE67-97FEF5BA0537}"/>
              </c:ext>
            </c:extLst>
          </c:dPt>
          <c:dPt>
            <c:idx val="9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614-4052-AE67-97FEF5BA053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614-4052-AE67-97FEF5BA053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614-4052-AE67-97FEF5BA053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614-4052-AE67-97FEF5BA053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5614-4052-AE67-97FEF5BA053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5614-4052-AE67-97FEF5BA05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Permitir a los afiliados incluir como beneficiarios a sobrinos</c:v>
                </c:pt>
                <c:pt idx="1">
                  <c:v>Ampliar la variedad de actividades y servicios</c:v>
                </c:pt>
                <c:pt idx="2">
                  <c:v>Aumentar la publicidad y visibilidad en redes sociales</c:v>
                </c:pt>
                <c:pt idx="3">
                  <c:v>Permitir ingreso de alimentos y bebidas</c:v>
                </c:pt>
                <c:pt idx="4">
                  <c:v>Ofrecer paquetes familiares y grupales</c:v>
                </c:pt>
                <c:pt idx="5">
                  <c:v>Ofrecer más promociones y descuentos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0.20100000000000001</c:v>
                </c:pt>
                <c:pt idx="1">
                  <c:v>0.214</c:v>
                </c:pt>
                <c:pt idx="2">
                  <c:v>0.247</c:v>
                </c:pt>
                <c:pt idx="3">
                  <c:v>0.315</c:v>
                </c:pt>
                <c:pt idx="4">
                  <c:v>0.32</c:v>
                </c:pt>
                <c:pt idx="5">
                  <c:v>0.58099999999999996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614-4052-AE67-97FEF5BA05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1185-49FC-B85E-4FD89BCACE9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F7A0-4E40-9920-94C55CEA17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Centro Recreacional Yanaconas</c:v>
                </c:pt>
                <c:pt idx="4">
                  <c:v>Club Noel</c:v>
                </c:pt>
                <c:pt idx="5">
                  <c:v>Los Andes Club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0.88400000000000001</c:v>
                </c:pt>
                <c:pt idx="1">
                  <c:v>0.80400000000000005</c:v>
                </c:pt>
                <c:pt idx="2">
                  <c:v>0.754</c:v>
                </c:pt>
                <c:pt idx="3">
                  <c:v>0.55100000000000005</c:v>
                </c:pt>
                <c:pt idx="4">
                  <c:v>0.19600000000000001</c:v>
                </c:pt>
                <c:pt idx="5">
                  <c:v>0.11600000000000001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85-49FC-B85E-4FD89BCACE9F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7A0-4E40-9920-94C55CEA17D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7A0-4E40-9920-94C55CEA17DF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7A0-4E40-9920-94C55CEA17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Centro Recreacional Yanaconas</c:v>
                </c:pt>
                <c:pt idx="4">
                  <c:v>Club Noel</c:v>
                </c:pt>
                <c:pt idx="5">
                  <c:v>Los Andes Club</c:v>
                </c:pt>
              </c:strCache>
            </c:strRef>
          </c:cat>
          <c:val>
            <c:numRef>
              <c:f>Hoja1!$C$2:$C$7</c:f>
              <c:numCache>
                <c:formatCode>0%</c:formatCode>
                <c:ptCount val="6"/>
                <c:pt idx="0">
                  <c:v>0.8</c:v>
                </c:pt>
                <c:pt idx="1">
                  <c:v>0.86199999999999999</c:v>
                </c:pt>
                <c:pt idx="2">
                  <c:v>0.69199999999999995</c:v>
                </c:pt>
                <c:pt idx="3">
                  <c:v>0.64600000000000002</c:v>
                </c:pt>
                <c:pt idx="4">
                  <c:v>0.27700000000000002</c:v>
                </c:pt>
                <c:pt idx="5">
                  <c:v>0.108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A0-4E40-9920-94C55CEA17DF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Centro Recreacional Yanaconas</c:v>
                </c:pt>
                <c:pt idx="4">
                  <c:v>Club Noel</c:v>
                </c:pt>
                <c:pt idx="5">
                  <c:v>Los Andes Club</c:v>
                </c:pt>
              </c:strCache>
            </c:strRef>
          </c:cat>
          <c:val>
            <c:numRef>
              <c:f>Hoja1!$D$2:$D$7</c:f>
              <c:numCache>
                <c:formatCode>0%</c:formatCode>
                <c:ptCount val="6"/>
                <c:pt idx="0">
                  <c:v>0.70699999999999996</c:v>
                </c:pt>
                <c:pt idx="1">
                  <c:v>0.71799999999999997</c:v>
                </c:pt>
                <c:pt idx="2">
                  <c:v>0.53</c:v>
                </c:pt>
                <c:pt idx="3">
                  <c:v>0.36499999999999999</c:v>
                </c:pt>
                <c:pt idx="4">
                  <c:v>0.21</c:v>
                </c:pt>
                <c:pt idx="5">
                  <c:v>0.122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A0-4E40-9920-94C55CEA17DF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A3111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Centro Recreacional Yanaconas</c:v>
                </c:pt>
                <c:pt idx="4">
                  <c:v>Club Noel</c:v>
                </c:pt>
                <c:pt idx="5">
                  <c:v>Los Andes Club</c:v>
                </c:pt>
              </c:strCache>
            </c:strRef>
          </c:cat>
          <c:val>
            <c:numRef>
              <c:f>Hoja1!$E$2:$E$7</c:f>
              <c:numCache>
                <c:formatCode>0%</c:formatCode>
                <c:ptCount val="6"/>
                <c:pt idx="0">
                  <c:v>0.78600000000000003</c:v>
                </c:pt>
                <c:pt idx="1">
                  <c:v>0.77300000000000002</c:v>
                </c:pt>
                <c:pt idx="2">
                  <c:v>0.63800000000000001</c:v>
                </c:pt>
                <c:pt idx="3">
                  <c:v>0.47899999999999998</c:v>
                </c:pt>
                <c:pt idx="4">
                  <c:v>0.216</c:v>
                </c:pt>
                <c:pt idx="5">
                  <c:v>0.11700000000000001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A0-4E40-9920-94C55CEA17D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519904879885953"/>
          <c:y val="2.8645833333333332E-2"/>
          <c:w val="0.57586837567464932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C0000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14-4052-AE67-97FEF5BA0537}"/>
              </c:ext>
            </c:extLst>
          </c:dPt>
          <c:dPt>
            <c:idx val="1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14-4052-AE67-97FEF5BA0537}"/>
              </c:ext>
            </c:extLst>
          </c:dPt>
          <c:dPt>
            <c:idx val="2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14-4052-AE67-97FEF5BA0537}"/>
              </c:ext>
            </c:extLst>
          </c:dPt>
          <c:dPt>
            <c:idx val="3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14-4052-AE67-97FEF5BA0537}"/>
              </c:ext>
            </c:extLst>
          </c:dPt>
          <c:dPt>
            <c:idx val="8"/>
            <c:invertIfNegative val="0"/>
            <c:bubble3D val="0"/>
            <c:spPr>
              <a:pattFill prst="dkUpDiag">
                <a:fgClr>
                  <a:srgbClr val="A31115"/>
                </a:fgClr>
                <a:bgClr>
                  <a:schemeClr val="bg1"/>
                </a:bgClr>
              </a:patt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614-4052-AE67-97FEF5BA0537}"/>
              </c:ext>
            </c:extLst>
          </c:dPt>
          <c:dPt>
            <c:idx val="9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614-4052-AE67-97FEF5BA053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614-4052-AE67-97FEF5BA053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614-4052-AE67-97FEF5BA053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614-4052-AE67-97FEF5BA053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614-4052-AE67-97FEF5BA053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5614-4052-AE67-97FEF5BA053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5614-4052-AE67-97FEF5BA0537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5614-4052-AE67-97FEF5BA05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Hoja1!$A$2:$A$10</c:f>
              <c:strCache>
                <c:ptCount val="9"/>
                <c:pt idx="0">
                  <c:v>Limpieza y orden</c:v>
                </c:pt>
                <c:pt idx="1">
                  <c:v>Seguridad y vigilancia</c:v>
                </c:pt>
                <c:pt idx="2">
                  <c:v>Calidad del servicio al cliente</c:v>
                </c:pt>
                <c:pt idx="3">
                  <c:v>Accesibilidad y transporte</c:v>
                </c:pt>
                <c:pt idx="4">
                  <c:v>Horarios de funcionamiento</c:v>
                </c:pt>
                <c:pt idx="5">
                  <c:v>Variedad de actividades ofrecidas</c:v>
                </c:pt>
                <c:pt idx="6">
                  <c:v>Mantenimiento de las instalaciones</c:v>
                </c:pt>
                <c:pt idx="7">
                  <c:v>Información y comunicación sobre los servicios</c:v>
                </c:pt>
                <c:pt idx="8">
                  <c:v>Precios de los servicios</c:v>
                </c:pt>
              </c:strCache>
            </c:strRef>
          </c:cat>
          <c:val>
            <c:numRef>
              <c:f>Hoja1!$B$2:$B$10</c:f>
              <c:numCache>
                <c:formatCode>0%</c:formatCode>
                <c:ptCount val="9"/>
                <c:pt idx="0">
                  <c:v>0.151</c:v>
                </c:pt>
                <c:pt idx="1">
                  <c:v>0.19</c:v>
                </c:pt>
                <c:pt idx="2">
                  <c:v>0.20599999999999999</c:v>
                </c:pt>
                <c:pt idx="3">
                  <c:v>0.214</c:v>
                </c:pt>
                <c:pt idx="4">
                  <c:v>0.221</c:v>
                </c:pt>
                <c:pt idx="5">
                  <c:v>0.23200000000000001</c:v>
                </c:pt>
                <c:pt idx="6">
                  <c:v>0.26300000000000001</c:v>
                </c:pt>
                <c:pt idx="7">
                  <c:v>0.27100000000000002</c:v>
                </c:pt>
                <c:pt idx="8">
                  <c:v>0.40600000000000003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614-4052-AE67-97FEF5BA05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519904879885953"/>
          <c:y val="2.8645833333333332E-2"/>
          <c:w val="0.57586837567464932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206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14-4052-AE67-97FEF5BA0537}"/>
              </c:ext>
            </c:extLst>
          </c:dPt>
          <c:dPt>
            <c:idx val="1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14-4052-AE67-97FEF5BA0537}"/>
              </c:ext>
            </c:extLst>
          </c:dPt>
          <c:dPt>
            <c:idx val="2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14-4052-AE67-97FEF5BA0537}"/>
              </c:ext>
            </c:extLst>
          </c:dPt>
          <c:dPt>
            <c:idx val="3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614-4052-AE67-97FEF5BA0537}"/>
              </c:ext>
            </c:extLst>
          </c:dPt>
          <c:dPt>
            <c:idx val="8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614-4052-AE67-97FEF5BA0537}"/>
              </c:ext>
            </c:extLst>
          </c:dPt>
          <c:dPt>
            <c:idx val="9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614-4052-AE67-97FEF5BA0537}"/>
              </c:ext>
            </c:extLst>
          </c:dPt>
          <c:dPt>
            <c:idx val="11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1AD6-4C47-B424-73BDFEE3797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614-4052-AE67-97FEF5BA053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614-4052-AE67-97FEF5BA053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614-4052-AE67-97FEF5BA053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614-4052-AE67-97FEF5BA053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5614-4052-AE67-97FEF5BA053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5614-4052-AE67-97FEF5BA0537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1AD6-4C47-B424-73BDFEE37974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AD6-4C47-B424-73BDFEE37974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5614-4052-AE67-97FEF5BA0537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AD6-4C47-B424-73BDFEE379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Canchas de Padel</c:v>
                </c:pt>
                <c:pt idx="1">
                  <c:v>Instalaciones tecnológicas</c:v>
                </c:pt>
                <c:pt idx="2">
                  <c:v>Actividades acuáticas adicionales</c:v>
                </c:pt>
                <c:pt idx="3">
                  <c:v>Actividades deportivas adicionales</c:v>
                </c:pt>
                <c:pt idx="4">
                  <c:v>Zonas de juego para mascotas</c:v>
                </c:pt>
                <c:pt idx="5">
                  <c:v>Campamentos y actividades para niños</c:v>
                </c:pt>
                <c:pt idx="6">
                  <c:v>Cursos de cocina y gastronomía</c:v>
                </c:pt>
                <c:pt idx="7">
                  <c:v>Clases de yoga y meditación</c:v>
                </c:pt>
                <c:pt idx="8">
                  <c:v>Excursiones y actividades al aire libre</c:v>
                </c:pt>
                <c:pt idx="9">
                  <c:v>Talleres de arte y manualidades</c:v>
                </c:pt>
                <c:pt idx="10">
                  <c:v>Programas de bienestar y salud</c:v>
                </c:pt>
                <c:pt idx="11">
                  <c:v>Eventos culturales y conciertos</c:v>
                </c:pt>
              </c:strCache>
            </c:strRef>
          </c:cat>
          <c:val>
            <c:numRef>
              <c:f>Hoja1!$B$2:$B$13</c:f>
              <c:numCache>
                <c:formatCode>0%</c:formatCode>
                <c:ptCount val="12"/>
                <c:pt idx="0">
                  <c:v>0.112</c:v>
                </c:pt>
                <c:pt idx="1">
                  <c:v>0.156</c:v>
                </c:pt>
                <c:pt idx="2">
                  <c:v>0.161</c:v>
                </c:pt>
                <c:pt idx="3">
                  <c:v>0.16400000000000001</c:v>
                </c:pt>
                <c:pt idx="4">
                  <c:v>0.16700000000000001</c:v>
                </c:pt>
                <c:pt idx="5">
                  <c:v>0.17199999999999999</c:v>
                </c:pt>
                <c:pt idx="6">
                  <c:v>0.18</c:v>
                </c:pt>
                <c:pt idx="7">
                  <c:v>0.19800000000000001</c:v>
                </c:pt>
                <c:pt idx="8">
                  <c:v>0.20599999999999999</c:v>
                </c:pt>
                <c:pt idx="9">
                  <c:v>0.221</c:v>
                </c:pt>
                <c:pt idx="10">
                  <c:v>0.224</c:v>
                </c:pt>
                <c:pt idx="11">
                  <c:v>0.23400000000000001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614-4052-AE67-97FEF5BA05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Mucho peor</c:v>
                </c:pt>
                <c:pt idx="1">
                  <c:v>Peor</c:v>
                </c:pt>
                <c:pt idx="2">
                  <c:v>Igual</c:v>
                </c:pt>
                <c:pt idx="3">
                  <c:v>Mejor</c:v>
                </c:pt>
                <c:pt idx="4">
                  <c:v>Mucho mejor</c:v>
                </c:pt>
                <c:pt idx="5">
                  <c:v>No he visitado otros centros recreacionales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1.4E-2</c:v>
                </c:pt>
                <c:pt idx="1">
                  <c:v>1.4E-2</c:v>
                </c:pt>
                <c:pt idx="2">
                  <c:v>0.31900000000000001</c:v>
                </c:pt>
                <c:pt idx="3">
                  <c:v>0.38400000000000001</c:v>
                </c:pt>
                <c:pt idx="4">
                  <c:v>0.22500000000000001</c:v>
                </c:pt>
                <c:pt idx="5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2D-49EE-A075-63D21A62314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92D-49EE-A075-63D21A62314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392D-49EE-A075-63D21A6231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Hoja1!$A$2:$A$7</c:f>
              <c:strCache>
                <c:ptCount val="6"/>
                <c:pt idx="0">
                  <c:v>Mucho peor</c:v>
                </c:pt>
                <c:pt idx="1">
                  <c:v>Peor</c:v>
                </c:pt>
                <c:pt idx="2">
                  <c:v>Igual</c:v>
                </c:pt>
                <c:pt idx="3">
                  <c:v>Mejor</c:v>
                </c:pt>
                <c:pt idx="4">
                  <c:v>Mucho mejor</c:v>
                </c:pt>
                <c:pt idx="5">
                  <c:v>No he visitado otros centros recreacionales</c:v>
                </c:pt>
              </c:strCache>
            </c:strRef>
          </c:cat>
          <c:val>
            <c:numRef>
              <c:f>Hoja1!$C$2:$C$7</c:f>
              <c:numCache>
                <c:formatCode>0%</c:formatCode>
                <c:ptCount val="6"/>
                <c:pt idx="0">
                  <c:v>0</c:v>
                </c:pt>
                <c:pt idx="1">
                  <c:v>1.4999999999999999E-2</c:v>
                </c:pt>
                <c:pt idx="2">
                  <c:v>0.32300000000000001</c:v>
                </c:pt>
                <c:pt idx="3">
                  <c:v>0.46200000000000002</c:v>
                </c:pt>
                <c:pt idx="4">
                  <c:v>0.123</c:v>
                </c:pt>
                <c:pt idx="5">
                  <c:v>7.6999999999999999E-2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2D-49EE-A075-63D21A62314E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92D-49EE-A075-63D21A6231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Mucho peor</c:v>
                </c:pt>
                <c:pt idx="1">
                  <c:v>Peor</c:v>
                </c:pt>
                <c:pt idx="2">
                  <c:v>Igual</c:v>
                </c:pt>
                <c:pt idx="3">
                  <c:v>Mejor</c:v>
                </c:pt>
                <c:pt idx="4">
                  <c:v>Mucho mejor</c:v>
                </c:pt>
                <c:pt idx="5">
                  <c:v>No he visitado otros centros recreacionales</c:v>
                </c:pt>
              </c:strCache>
            </c:strRef>
          </c:cat>
          <c:val>
            <c:numRef>
              <c:f>Hoja1!$D$2:$D$7</c:f>
              <c:numCache>
                <c:formatCode>0%</c:formatCode>
                <c:ptCount val="6"/>
                <c:pt idx="0">
                  <c:v>1.7000000000000001E-2</c:v>
                </c:pt>
                <c:pt idx="1">
                  <c:v>3.9E-2</c:v>
                </c:pt>
                <c:pt idx="2">
                  <c:v>0.29799999999999999</c:v>
                </c:pt>
                <c:pt idx="3">
                  <c:v>0.32</c:v>
                </c:pt>
                <c:pt idx="4">
                  <c:v>0.215</c:v>
                </c:pt>
                <c:pt idx="5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92D-49EE-A075-63D21A62314E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EE4639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Mucho peor</c:v>
                </c:pt>
                <c:pt idx="1">
                  <c:v>Peor</c:v>
                </c:pt>
                <c:pt idx="2">
                  <c:v>Igual</c:v>
                </c:pt>
                <c:pt idx="3">
                  <c:v>Mejor</c:v>
                </c:pt>
                <c:pt idx="4">
                  <c:v>Mucho mejor</c:v>
                </c:pt>
                <c:pt idx="5">
                  <c:v>No he visitado otros centros recreacionales</c:v>
                </c:pt>
              </c:strCache>
            </c:strRef>
          </c:cat>
          <c:val>
            <c:numRef>
              <c:f>Hoja1!$E$2:$E$7</c:f>
              <c:numCache>
                <c:formatCode>0%</c:formatCode>
                <c:ptCount val="6"/>
                <c:pt idx="0">
                  <c:v>1.2999999999999999E-2</c:v>
                </c:pt>
                <c:pt idx="1">
                  <c:v>2.5999999999999999E-2</c:v>
                </c:pt>
                <c:pt idx="2">
                  <c:v>0.31</c:v>
                </c:pt>
                <c:pt idx="3">
                  <c:v>0.36699999999999999</c:v>
                </c:pt>
                <c:pt idx="4">
                  <c:v>0.20300000000000001</c:v>
                </c:pt>
                <c:pt idx="5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2D-49EE-A075-63D21A6231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33335199766859"/>
          <c:y val="3.0039470617226186E-2"/>
          <c:w val="0.77308370718142672"/>
          <c:h val="0.883833905165584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Muy Malo</c:v>
                </c:pt>
              </c:strCache>
            </c:strRef>
          </c:tx>
          <c:spPr>
            <a:solidFill>
              <a:srgbClr val="EE463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Hoja1!$A$2:$A$12</c:f>
              <c:strCache>
                <c:ptCount val="11"/>
                <c:pt idx="0">
                  <c:v>La Experiencia en general de Comfandi Pance</c:v>
                </c:pt>
                <c:pt idx="1">
                  <c:v>El servicio al cliente /atención recibida</c:v>
                </c:pt>
                <c:pt idx="2">
                  <c:v>Las actividades / juegos terrestres</c:v>
                </c:pt>
                <c:pt idx="3">
                  <c:v>Las actividades /juegos Acuáticos </c:v>
                </c:pt>
                <c:pt idx="4">
                  <c:v>Las canchas deportivas</c:v>
                </c:pt>
                <c:pt idx="5">
                  <c:v>Las piscinas</c:v>
                </c:pt>
                <c:pt idx="6">
                  <c:v>Los baños</c:v>
                </c:pt>
                <c:pt idx="7">
                  <c:v>La seguridad ofrecida en el lugar</c:v>
                </c:pt>
                <c:pt idx="8">
                  <c:v>Parqueadero</c:v>
                </c:pt>
                <c:pt idx="9">
                  <c:v>Alimentos y bebidas</c:v>
                </c:pt>
                <c:pt idx="10">
                  <c:v>Taquilla e ingreso al centro</c:v>
                </c:pt>
              </c:strCache>
            </c:strRef>
          </c:cat>
          <c:val>
            <c:numRef>
              <c:f>Hoja1!$B$2:$B$12</c:f>
              <c:numCache>
                <c:formatCode>0%</c:formatCode>
                <c:ptCount val="11"/>
                <c:pt idx="0">
                  <c:v>1.6E-2</c:v>
                </c:pt>
                <c:pt idx="1">
                  <c:v>1.2999999999999999E-2</c:v>
                </c:pt>
                <c:pt idx="2">
                  <c:v>1.2999999999999999E-2</c:v>
                </c:pt>
                <c:pt idx="3">
                  <c:v>1.7999999999999999E-2</c:v>
                </c:pt>
                <c:pt idx="4">
                  <c:v>0.01</c:v>
                </c:pt>
                <c:pt idx="5">
                  <c:v>1.6E-2</c:v>
                </c:pt>
                <c:pt idx="6">
                  <c:v>2.1000000000000001E-2</c:v>
                </c:pt>
                <c:pt idx="7">
                  <c:v>1.6E-2</c:v>
                </c:pt>
                <c:pt idx="8">
                  <c:v>1.2999999999999999E-2</c:v>
                </c:pt>
                <c:pt idx="9">
                  <c:v>1.2999999999999999E-2</c:v>
                </c:pt>
                <c:pt idx="10">
                  <c:v>1.7999999999999999E-2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EA-4F83-867B-4BBA5223C623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Malo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Hoja1!$A$2:$A$12</c:f>
              <c:strCache>
                <c:ptCount val="11"/>
                <c:pt idx="0">
                  <c:v>La Experiencia en general de Comfandi Pance</c:v>
                </c:pt>
                <c:pt idx="1">
                  <c:v>El servicio al cliente /atención recibida</c:v>
                </c:pt>
                <c:pt idx="2">
                  <c:v>Las actividades / juegos terrestres</c:v>
                </c:pt>
                <c:pt idx="3">
                  <c:v>Las actividades /juegos Acuáticos </c:v>
                </c:pt>
                <c:pt idx="4">
                  <c:v>Las canchas deportivas</c:v>
                </c:pt>
                <c:pt idx="5">
                  <c:v>Las piscinas</c:v>
                </c:pt>
                <c:pt idx="6">
                  <c:v>Los baños</c:v>
                </c:pt>
                <c:pt idx="7">
                  <c:v>La seguridad ofrecida en el lugar</c:v>
                </c:pt>
                <c:pt idx="8">
                  <c:v>Parqueadero</c:v>
                </c:pt>
                <c:pt idx="9">
                  <c:v>Alimentos y bebidas</c:v>
                </c:pt>
                <c:pt idx="10">
                  <c:v>Taquilla e ingreso al centro</c:v>
                </c:pt>
              </c:strCache>
            </c:strRef>
          </c:cat>
          <c:val>
            <c:numRef>
              <c:f>Hoja1!$C$2:$C$12</c:f>
              <c:numCache>
                <c:formatCode>0%</c:formatCode>
                <c:ptCount val="11"/>
                <c:pt idx="0">
                  <c:v>1.6E-2</c:v>
                </c:pt>
                <c:pt idx="1">
                  <c:v>2.3E-2</c:v>
                </c:pt>
                <c:pt idx="2">
                  <c:v>0.01</c:v>
                </c:pt>
                <c:pt idx="3">
                  <c:v>2.3E-2</c:v>
                </c:pt>
                <c:pt idx="4">
                  <c:v>1.2999999999999999E-2</c:v>
                </c:pt>
                <c:pt idx="5">
                  <c:v>1.2999999999999999E-2</c:v>
                </c:pt>
                <c:pt idx="6">
                  <c:v>5.5E-2</c:v>
                </c:pt>
                <c:pt idx="7">
                  <c:v>2.9000000000000001E-2</c:v>
                </c:pt>
                <c:pt idx="8">
                  <c:v>2.5999999999999999E-2</c:v>
                </c:pt>
                <c:pt idx="9">
                  <c:v>4.7E-2</c:v>
                </c:pt>
                <c:pt idx="10">
                  <c:v>3.4000000000000002E-2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EA-4F83-867B-4BBA5223C623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Regular</c:v>
                </c:pt>
              </c:strCache>
            </c:strRef>
          </c:tx>
          <c:spPr>
            <a:solidFill>
              <a:srgbClr val="6666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Hoja1!$A$2:$A$12</c:f>
              <c:strCache>
                <c:ptCount val="11"/>
                <c:pt idx="0">
                  <c:v>La Experiencia en general de Comfandi Pance</c:v>
                </c:pt>
                <c:pt idx="1">
                  <c:v>El servicio al cliente /atención recibida</c:v>
                </c:pt>
                <c:pt idx="2">
                  <c:v>Las actividades / juegos terrestres</c:v>
                </c:pt>
                <c:pt idx="3">
                  <c:v>Las actividades /juegos Acuáticos </c:v>
                </c:pt>
                <c:pt idx="4">
                  <c:v>Las canchas deportivas</c:v>
                </c:pt>
                <c:pt idx="5">
                  <c:v>Las piscinas</c:v>
                </c:pt>
                <c:pt idx="6">
                  <c:v>Los baños</c:v>
                </c:pt>
                <c:pt idx="7">
                  <c:v>La seguridad ofrecida en el lugar</c:v>
                </c:pt>
                <c:pt idx="8">
                  <c:v>Parqueadero</c:v>
                </c:pt>
                <c:pt idx="9">
                  <c:v>Alimentos y bebidas</c:v>
                </c:pt>
                <c:pt idx="10">
                  <c:v>Taquilla e ingreso al centro</c:v>
                </c:pt>
              </c:strCache>
            </c:strRef>
          </c:cat>
          <c:val>
            <c:numRef>
              <c:f>Hoja1!$D$2:$D$12</c:f>
              <c:numCache>
                <c:formatCode>0%</c:formatCode>
                <c:ptCount val="11"/>
                <c:pt idx="0">
                  <c:v>0.13</c:v>
                </c:pt>
                <c:pt idx="1">
                  <c:v>0.17199999999999999</c:v>
                </c:pt>
                <c:pt idx="2">
                  <c:v>0.17399999999999999</c:v>
                </c:pt>
                <c:pt idx="3">
                  <c:v>0.17399999999999999</c:v>
                </c:pt>
                <c:pt idx="4">
                  <c:v>0.16400000000000001</c:v>
                </c:pt>
                <c:pt idx="5">
                  <c:v>0.128</c:v>
                </c:pt>
                <c:pt idx="6">
                  <c:v>0.26800000000000002</c:v>
                </c:pt>
                <c:pt idx="7">
                  <c:v>0.19</c:v>
                </c:pt>
                <c:pt idx="8">
                  <c:v>0.182</c:v>
                </c:pt>
                <c:pt idx="9">
                  <c:v>0.19500000000000001</c:v>
                </c:pt>
                <c:pt idx="10">
                  <c:v>0.20300000000000001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EA-4F83-867B-4BBA5223C623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Bueno</c:v>
                </c:pt>
              </c:strCache>
            </c:strRef>
          </c:tx>
          <c:spPr>
            <a:solidFill>
              <a:srgbClr val="2674BB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BEA-4F83-867B-4BBA5223C62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BEA-4F83-867B-4BBA5223C62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BEA-4F83-867B-4BBA5223C62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DBEA-4F83-867B-4BBA5223C6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Hoja1!$A$2:$A$12</c:f>
              <c:strCache>
                <c:ptCount val="11"/>
                <c:pt idx="0">
                  <c:v>La Experiencia en general de Comfandi Pance</c:v>
                </c:pt>
                <c:pt idx="1">
                  <c:v>El servicio al cliente /atención recibida</c:v>
                </c:pt>
                <c:pt idx="2">
                  <c:v>Las actividades / juegos terrestres</c:v>
                </c:pt>
                <c:pt idx="3">
                  <c:v>Las actividades /juegos Acuáticos </c:v>
                </c:pt>
                <c:pt idx="4">
                  <c:v>Las canchas deportivas</c:v>
                </c:pt>
                <c:pt idx="5">
                  <c:v>Las piscinas</c:v>
                </c:pt>
                <c:pt idx="6">
                  <c:v>Los baños</c:v>
                </c:pt>
                <c:pt idx="7">
                  <c:v>La seguridad ofrecida en el lugar</c:v>
                </c:pt>
                <c:pt idx="8">
                  <c:v>Parqueadero</c:v>
                </c:pt>
                <c:pt idx="9">
                  <c:v>Alimentos y bebidas</c:v>
                </c:pt>
                <c:pt idx="10">
                  <c:v>Taquilla e ingreso al centro</c:v>
                </c:pt>
              </c:strCache>
            </c:strRef>
          </c:cat>
          <c:val>
            <c:numRef>
              <c:f>Hoja1!$E$2:$E$12</c:f>
              <c:numCache>
                <c:formatCode>0%</c:formatCode>
                <c:ptCount val="11"/>
                <c:pt idx="0">
                  <c:v>0.56799999999999995</c:v>
                </c:pt>
                <c:pt idx="1">
                  <c:v>0.56299999999999994</c:v>
                </c:pt>
                <c:pt idx="2">
                  <c:v>0.61199999999999999</c:v>
                </c:pt>
                <c:pt idx="3">
                  <c:v>0.52900000000000003</c:v>
                </c:pt>
                <c:pt idx="4">
                  <c:v>0.53600000000000003</c:v>
                </c:pt>
                <c:pt idx="5">
                  <c:v>0.5</c:v>
                </c:pt>
                <c:pt idx="6">
                  <c:v>0.48399999999999999</c:v>
                </c:pt>
                <c:pt idx="7">
                  <c:v>0.54700000000000004</c:v>
                </c:pt>
                <c:pt idx="8">
                  <c:v>0.55200000000000005</c:v>
                </c:pt>
                <c:pt idx="9">
                  <c:v>0.53100000000000003</c:v>
                </c:pt>
                <c:pt idx="10">
                  <c:v>0.54400000000000004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BEA-4F83-867B-4BBA5223C623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Excelente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Hoja1!$A$2:$A$12</c:f>
              <c:strCache>
                <c:ptCount val="11"/>
                <c:pt idx="0">
                  <c:v>La Experiencia en general de Comfandi Pance</c:v>
                </c:pt>
                <c:pt idx="1">
                  <c:v>El servicio al cliente /atención recibida</c:v>
                </c:pt>
                <c:pt idx="2">
                  <c:v>Las actividades / juegos terrestres</c:v>
                </c:pt>
                <c:pt idx="3">
                  <c:v>Las actividades /juegos Acuáticos </c:v>
                </c:pt>
                <c:pt idx="4">
                  <c:v>Las canchas deportivas</c:v>
                </c:pt>
                <c:pt idx="5">
                  <c:v>Las piscinas</c:v>
                </c:pt>
                <c:pt idx="6">
                  <c:v>Los baños</c:v>
                </c:pt>
                <c:pt idx="7">
                  <c:v>La seguridad ofrecida en el lugar</c:v>
                </c:pt>
                <c:pt idx="8">
                  <c:v>Parqueadero</c:v>
                </c:pt>
                <c:pt idx="9">
                  <c:v>Alimentos y bebidas</c:v>
                </c:pt>
                <c:pt idx="10">
                  <c:v>Taquilla e ingreso al centro</c:v>
                </c:pt>
              </c:strCache>
            </c:strRef>
          </c:cat>
          <c:val>
            <c:numRef>
              <c:f>Hoja1!$F$2:$F$12</c:f>
              <c:numCache>
                <c:formatCode>0%</c:formatCode>
                <c:ptCount val="11"/>
                <c:pt idx="0">
                  <c:v>0.27100000000000002</c:v>
                </c:pt>
                <c:pt idx="1">
                  <c:v>0.22900000000000001</c:v>
                </c:pt>
                <c:pt idx="2">
                  <c:v>0.19</c:v>
                </c:pt>
                <c:pt idx="3">
                  <c:v>0.255</c:v>
                </c:pt>
                <c:pt idx="4">
                  <c:v>0.27600000000000002</c:v>
                </c:pt>
                <c:pt idx="5">
                  <c:v>0.34399999999999997</c:v>
                </c:pt>
                <c:pt idx="6">
                  <c:v>0.17199999999999999</c:v>
                </c:pt>
                <c:pt idx="7">
                  <c:v>0.219</c:v>
                </c:pt>
                <c:pt idx="8">
                  <c:v>0.22700000000000001</c:v>
                </c:pt>
                <c:pt idx="9">
                  <c:v>0.214</c:v>
                </c:pt>
                <c:pt idx="10">
                  <c:v>0.20100000000000001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A-4F83-867B-4BBA5223C62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0"/>
        <c:overlap val="100"/>
        <c:axId val="164695216"/>
        <c:axId val="164695632"/>
      </c:barChart>
      <c:catAx>
        <c:axId val="164695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64695632"/>
        <c:crosses val="autoZero"/>
        <c:auto val="1"/>
        <c:lblAlgn val="ctr"/>
        <c:lblOffset val="100"/>
        <c:noMultiLvlLbl val="0"/>
      </c:catAx>
      <c:valAx>
        <c:axId val="164695632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6469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>
                <a:solidFill>
                  <a:srgbClr val="C00000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39E-41CA-8F88-CF9D14A66EA8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39E-41CA-8F88-CF9D14A66EA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39E-41CA-8F88-CF9D14A66EA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39E-41CA-8F88-CF9D14A66EA8}"/>
              </c:ext>
            </c:extLst>
          </c:dPt>
          <c:cat>
            <c:strRef>
              <c:f>Sheet1!$A$2:$A$3</c:f>
              <c:strCache>
                <c:ptCount val="2"/>
                <c:pt idx="0">
                  <c:v>Sí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0.74</c:v>
                </c:pt>
                <c:pt idx="1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39E-41CA-8F88-CF9D14A66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2374535829707854"/>
          <c:y val="2.8645833333333332E-2"/>
          <c:w val="0.54057688243145496"/>
          <c:h val="0.94122084022857977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EAA-4248-8772-EBF4075F5D3D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0EAA-4248-8772-EBF4075F5D3D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AA-4248-8772-EBF4075F5D3D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AA-4248-8772-EBF4075F5D3D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EAA-4248-8772-EBF4075F5D3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0EAA-4248-8772-EBF4075F5D3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0EAA-4248-8772-EBF4075F5D3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0EAA-4248-8772-EBF4075F5D3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0EAA-4248-8772-EBF4075F5D3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0EAA-4248-8772-EBF4075F5D3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0EAA-4248-8772-EBF4075F5D3D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0EAA-4248-8772-EBF4075F5D3D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0EAA-4248-8772-EBF4075F5D3D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0EAA-4248-8772-EBF4075F5D3D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0EAA-4248-8772-EBF4075F5D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Hoja1!$A$2:$A$12</c:f>
              <c:strCache>
                <c:ptCount val="11"/>
                <c:pt idx="0">
                  <c:v>Siento que mis sugerencias y opiniones no son tomadas en cuenta</c:v>
                </c:pt>
                <c:pt idx="1">
                  <c:v>El personal no es amable ni servicial</c:v>
                </c:pt>
                <c:pt idx="2">
                  <c:v>No me ofrecen promociones o descuentos exclusivos</c:v>
                </c:pt>
                <c:pt idx="3">
                  <c:v>Las instalaciones no están bien mantenidas</c:v>
                </c:pt>
                <c:pt idx="4">
                  <c:v>Siento que mis sugerencias y opiniones son tomadas en cuenta</c:v>
                </c:pt>
                <c:pt idx="5">
                  <c:v>No recibo atención personalizada</c:v>
                </c:pt>
                <c:pt idx="6">
                  <c:v>Recibo subsidio en las diferentes actividades</c:v>
                </c:pt>
                <c:pt idx="7">
                  <c:v>Recibo atención personalizada</c:v>
                </c:pt>
                <c:pt idx="8">
                  <c:v>Las instalaciones están bien mantenidas</c:v>
                </c:pt>
                <c:pt idx="9">
                  <c:v>Me ofrecen promociones y descuentos exclusivos</c:v>
                </c:pt>
                <c:pt idx="10">
                  <c:v>El personal es amable y servicial</c:v>
                </c:pt>
              </c:strCache>
            </c:strRef>
          </c:cat>
          <c:val>
            <c:numRef>
              <c:f>Hoja1!$B$2:$B$12</c:f>
              <c:numCache>
                <c:formatCode>0%</c:formatCode>
                <c:ptCount val="11"/>
                <c:pt idx="0">
                  <c:v>5.6000000000000001E-2</c:v>
                </c:pt>
                <c:pt idx="1">
                  <c:v>5.6000000000000001E-2</c:v>
                </c:pt>
                <c:pt idx="2">
                  <c:v>6.5000000000000002E-2</c:v>
                </c:pt>
                <c:pt idx="3">
                  <c:v>7.3999999999999996E-2</c:v>
                </c:pt>
                <c:pt idx="4">
                  <c:v>0.10199999999999999</c:v>
                </c:pt>
                <c:pt idx="5">
                  <c:v>0.10199999999999999</c:v>
                </c:pt>
                <c:pt idx="6">
                  <c:v>0.12</c:v>
                </c:pt>
                <c:pt idx="7">
                  <c:v>0.33300000000000002</c:v>
                </c:pt>
                <c:pt idx="8">
                  <c:v>0.34300000000000003</c:v>
                </c:pt>
                <c:pt idx="9">
                  <c:v>0.40699999999999997</c:v>
                </c:pt>
                <c:pt idx="10">
                  <c:v>0.44400000000000001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EAA-4248-8772-EBF4075F5D3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Nada</c:v>
                </c:pt>
                <c:pt idx="1">
                  <c:v>Poco</c:v>
                </c:pt>
                <c:pt idx="2">
                  <c:v>Regular</c:v>
                </c:pt>
                <c:pt idx="3">
                  <c:v>Bastante</c:v>
                </c:pt>
                <c:pt idx="4">
                  <c:v>Mucho</c:v>
                </c:pt>
                <c:pt idx="5">
                  <c:v>No ha utilizado los servicios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2.1999999999999999E-2</c:v>
                </c:pt>
                <c:pt idx="1">
                  <c:v>7.1999999999999995E-2</c:v>
                </c:pt>
                <c:pt idx="2">
                  <c:v>0.16700000000000001</c:v>
                </c:pt>
                <c:pt idx="3">
                  <c:v>0.442</c:v>
                </c:pt>
                <c:pt idx="4">
                  <c:v>0.246</c:v>
                </c:pt>
                <c:pt idx="5">
                  <c:v>5.0999999999999997E-2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2D-49EE-A075-63D21A62314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392D-49EE-A075-63D21A6231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Hoja1!$A$2:$A$7</c:f>
              <c:strCache>
                <c:ptCount val="6"/>
                <c:pt idx="0">
                  <c:v>Nada</c:v>
                </c:pt>
                <c:pt idx="1">
                  <c:v>Poco</c:v>
                </c:pt>
                <c:pt idx="2">
                  <c:v>Regular</c:v>
                </c:pt>
                <c:pt idx="3">
                  <c:v>Bastante</c:v>
                </c:pt>
                <c:pt idx="4">
                  <c:v>Mucho</c:v>
                </c:pt>
                <c:pt idx="5">
                  <c:v>No ha utilizado los servicios</c:v>
                </c:pt>
              </c:strCache>
            </c:strRef>
          </c:cat>
          <c:val>
            <c:numRef>
              <c:f>Hoja1!$C$2:$C$7</c:f>
              <c:numCache>
                <c:formatCode>0%</c:formatCode>
                <c:ptCount val="6"/>
                <c:pt idx="0">
                  <c:v>3.1E-2</c:v>
                </c:pt>
                <c:pt idx="1">
                  <c:v>4.5999999999999999E-2</c:v>
                </c:pt>
                <c:pt idx="2">
                  <c:v>0.108</c:v>
                </c:pt>
                <c:pt idx="3">
                  <c:v>0.49199999999999999</c:v>
                </c:pt>
                <c:pt idx="4">
                  <c:v>0.246</c:v>
                </c:pt>
                <c:pt idx="5">
                  <c:v>7.6999999999999999E-2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2D-49EE-A075-63D21A62314E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B76-49F1-9E3A-74D67F6C9F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Nada</c:v>
                </c:pt>
                <c:pt idx="1">
                  <c:v>Poco</c:v>
                </c:pt>
                <c:pt idx="2">
                  <c:v>Regular</c:v>
                </c:pt>
                <c:pt idx="3">
                  <c:v>Bastante</c:v>
                </c:pt>
                <c:pt idx="4">
                  <c:v>Mucho</c:v>
                </c:pt>
                <c:pt idx="5">
                  <c:v>No ha utilizado los servicios</c:v>
                </c:pt>
              </c:strCache>
            </c:strRef>
          </c:cat>
          <c:val>
            <c:numRef>
              <c:f>Hoja1!$D$2:$D$7</c:f>
              <c:numCache>
                <c:formatCode>0%</c:formatCode>
                <c:ptCount val="6"/>
                <c:pt idx="0">
                  <c:v>2.8000000000000001E-2</c:v>
                </c:pt>
                <c:pt idx="1">
                  <c:v>6.0999999999999999E-2</c:v>
                </c:pt>
                <c:pt idx="2">
                  <c:v>0.182</c:v>
                </c:pt>
                <c:pt idx="3">
                  <c:v>0.32600000000000001</c:v>
                </c:pt>
                <c:pt idx="4">
                  <c:v>0.29799999999999999</c:v>
                </c:pt>
                <c:pt idx="5">
                  <c:v>0.105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92D-49EE-A075-63D21A62314E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EE4639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Nada</c:v>
                </c:pt>
                <c:pt idx="1">
                  <c:v>Poco</c:v>
                </c:pt>
                <c:pt idx="2">
                  <c:v>Regular</c:v>
                </c:pt>
                <c:pt idx="3">
                  <c:v>Bastante</c:v>
                </c:pt>
                <c:pt idx="4">
                  <c:v>Mucho</c:v>
                </c:pt>
                <c:pt idx="5">
                  <c:v>No ha utilizado los servicios</c:v>
                </c:pt>
              </c:strCache>
            </c:strRef>
          </c:cat>
          <c:val>
            <c:numRef>
              <c:f>Hoja1!$E$2:$E$7</c:f>
              <c:numCache>
                <c:formatCode>0%</c:formatCode>
                <c:ptCount val="6"/>
                <c:pt idx="0">
                  <c:v>2.5999999999999999E-2</c:v>
                </c:pt>
                <c:pt idx="1">
                  <c:v>6.3E-2</c:v>
                </c:pt>
                <c:pt idx="2">
                  <c:v>0.16400000000000001</c:v>
                </c:pt>
                <c:pt idx="3">
                  <c:v>0.39600000000000002</c:v>
                </c:pt>
                <c:pt idx="4">
                  <c:v>0.27100000000000002</c:v>
                </c:pt>
                <c:pt idx="5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92D-49EE-A075-63D21A6231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000001749781431E-2"/>
          <c:y val="3.0039470617226186E-2"/>
          <c:w val="0.86419482626376432"/>
          <c:h val="0.88383390516558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Muy malo</c:v>
                </c:pt>
              </c:strCache>
            </c:strRef>
          </c:tx>
          <c:spPr>
            <a:solidFill>
              <a:srgbClr val="EE463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6.0000000000000001E-3</c:v>
                </c:pt>
                <c:pt idx="3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76-47E4-8D5C-A34D3483188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Malo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Hoja1!$C$2:$C$5</c:f>
              <c:numCache>
                <c:formatCode>0%</c:formatCode>
                <c:ptCount val="4"/>
                <c:pt idx="0">
                  <c:v>1.4E-2</c:v>
                </c:pt>
                <c:pt idx="1">
                  <c:v>1.4999999999999999E-2</c:v>
                </c:pt>
                <c:pt idx="2">
                  <c:v>6.0000000000000001E-3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76-47E4-8D5C-A34D34831884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Regular</c:v>
                </c:pt>
              </c:strCache>
            </c:strRef>
          </c:tx>
          <c:spPr>
            <a:solidFill>
              <a:srgbClr val="6666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Hoja1!$D$2:$D$5</c:f>
              <c:numCache>
                <c:formatCode>0%</c:formatCode>
                <c:ptCount val="4"/>
                <c:pt idx="0">
                  <c:v>9.4E-2</c:v>
                </c:pt>
                <c:pt idx="1">
                  <c:v>6.2E-2</c:v>
                </c:pt>
                <c:pt idx="2">
                  <c:v>9.4E-2</c:v>
                </c:pt>
                <c:pt idx="3">
                  <c:v>8.8999999999999996E-2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76-47E4-8D5C-A34D34831884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Bueno</c:v>
                </c:pt>
              </c:strCache>
            </c:strRef>
          </c:tx>
          <c:spPr>
            <a:solidFill>
              <a:srgbClr val="2674BB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E76-47E4-8D5C-A34D3483188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DE76-47E4-8D5C-A34D3483188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E76-47E4-8D5C-A34D3483188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DE76-47E4-8D5C-A34D348318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Hoja1!$E$2:$E$5</c:f>
              <c:numCache>
                <c:formatCode>0%</c:formatCode>
                <c:ptCount val="4"/>
                <c:pt idx="0">
                  <c:v>0.40600000000000003</c:v>
                </c:pt>
                <c:pt idx="1">
                  <c:v>0.38500000000000001</c:v>
                </c:pt>
                <c:pt idx="2">
                  <c:v>0.376</c:v>
                </c:pt>
                <c:pt idx="3">
                  <c:v>0.38800000000000001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76-47E4-8D5C-A34D34831884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Muy bueno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Hoja1!$F$2:$F$5</c:f>
              <c:numCache>
                <c:formatCode>0%</c:formatCode>
                <c:ptCount val="4"/>
                <c:pt idx="0">
                  <c:v>0.27500000000000002</c:v>
                </c:pt>
                <c:pt idx="1">
                  <c:v>0.32300000000000001</c:v>
                </c:pt>
                <c:pt idx="2">
                  <c:v>0.254</c:v>
                </c:pt>
                <c:pt idx="3">
                  <c:v>0.27300000000000002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8-4508-8E42-EEC7A20D8D55}"/>
            </c:ext>
          </c:extLst>
        </c:ser>
        <c:ser>
          <c:idx val="5"/>
          <c:order val="5"/>
          <c:tx>
            <c:strRef>
              <c:f>Hoja1!$G$1</c:f>
              <c:strCache>
                <c:ptCount val="1"/>
                <c:pt idx="0">
                  <c:v>Excelente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Hoja1!$G$2:$G$5</c:f>
              <c:numCache>
                <c:formatCode>0%</c:formatCode>
                <c:ptCount val="4"/>
                <c:pt idx="0">
                  <c:v>0.21</c:v>
                </c:pt>
                <c:pt idx="1">
                  <c:v>0.215</c:v>
                </c:pt>
                <c:pt idx="2">
                  <c:v>0.26500000000000001</c:v>
                </c:pt>
                <c:pt idx="3">
                  <c:v>0.23699999999999999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58-4508-8E42-EEC7A20D8D5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64695216"/>
        <c:axId val="164695632"/>
      </c:barChart>
      <c:catAx>
        <c:axId val="16469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64695632"/>
        <c:crosses val="autoZero"/>
        <c:auto val="1"/>
        <c:lblAlgn val="ctr"/>
        <c:lblOffset val="100"/>
        <c:noMultiLvlLbl val="0"/>
      </c:catAx>
      <c:valAx>
        <c:axId val="1646956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6469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26370824704359"/>
          <c:y val="0.33822809698986012"/>
          <c:w val="0.14069625027963695"/>
          <c:h val="0.323543806020279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8041207349081363"/>
          <c:y val="2.8645833333333332E-2"/>
          <c:w val="0.58391023622047245"/>
          <c:h val="0.94122084022857977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BE-4B7B-9CDB-665231716D2B}"/>
              </c:ext>
            </c:extLst>
          </c:dPt>
          <c:dPt>
            <c:idx val="1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BE-4B7B-9CDB-665231716D2B}"/>
              </c:ext>
            </c:extLst>
          </c:dPt>
          <c:dPt>
            <c:idx val="2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BE-4B7B-9CDB-665231716D2B}"/>
              </c:ext>
            </c:extLst>
          </c:dPt>
          <c:dPt>
            <c:idx val="3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BE-4B7B-9CDB-665231716D2B}"/>
              </c:ext>
            </c:extLst>
          </c:dPt>
          <c:dPt>
            <c:idx val="4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4FBE-4B7B-9CDB-665231716D2B}"/>
              </c:ext>
            </c:extLst>
          </c:dPt>
          <c:dPt>
            <c:idx val="5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FBE-4B7B-9CDB-665231716D2B}"/>
              </c:ext>
            </c:extLst>
          </c:dPt>
          <c:dPt>
            <c:idx val="6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FBE-4B7B-9CDB-665231716D2B}"/>
              </c:ext>
            </c:extLst>
          </c:dPt>
          <c:dPt>
            <c:idx val="8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FBE-4B7B-9CDB-665231716D2B}"/>
              </c:ext>
            </c:extLst>
          </c:dPt>
          <c:dPt>
            <c:idx val="10"/>
            <c:invertIfNegative val="0"/>
            <c:bubble3D val="0"/>
            <c:spPr>
              <a:solidFill>
                <a:srgbClr val="002060"/>
              </a:solidFill>
              <a:ln>
                <a:solidFill>
                  <a:srgbClr val="00206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FBE-4B7B-9CDB-665231716D2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FBE-4B7B-9CDB-665231716D2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FBE-4B7B-9CDB-665231716D2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FBE-4B7B-9CDB-665231716D2B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FBE-4B7B-9CDB-665231716D2B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4FBE-4B7B-9CDB-665231716D2B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FBE-4B7B-9CDB-665231716D2B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4FBE-4B7B-9CDB-665231716D2B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4FBE-4B7B-9CDB-665231716D2B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4FBE-4B7B-9CDB-665231716D2B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4FBE-4B7B-9CDB-665231716D2B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4FBE-4B7B-9CDB-665231716D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Actividades para mascotas</c:v>
                </c:pt>
                <c:pt idx="1">
                  <c:v>Eventos de bienestar y salud (yoga, meditación, etc.)</c:v>
                </c:pt>
                <c:pt idx="2">
                  <c:v>Ferias y mercados locales</c:v>
                </c:pt>
                <c:pt idx="3">
                  <c:v>Talleres y cursos educativos</c:v>
                </c:pt>
                <c:pt idx="4">
                  <c:v>Ferias de emprendimiento</c:v>
                </c:pt>
                <c:pt idx="5">
                  <c:v>Actividades para niños y familias</c:v>
                </c:pt>
                <c:pt idx="6">
                  <c:v>Actividades deportivas y torneos</c:v>
                </c:pt>
                <c:pt idx="7">
                  <c:v>Camping</c:v>
                </c:pt>
                <c:pt idx="8">
                  <c:v>Noches de cine al aire libre</c:v>
                </c:pt>
                <c:pt idx="9">
                  <c:v>Festivales culturales</c:v>
                </c:pt>
                <c:pt idx="10">
                  <c:v>Festivales gastronómicos</c:v>
                </c:pt>
                <c:pt idx="11">
                  <c:v>Conciertos y eventos musicales</c:v>
                </c:pt>
              </c:strCache>
            </c:strRef>
          </c:cat>
          <c:val>
            <c:numRef>
              <c:f>Hoja1!$B$2:$B$13</c:f>
              <c:numCache>
                <c:formatCode>0%</c:formatCode>
                <c:ptCount val="12"/>
                <c:pt idx="0">
                  <c:v>8.5999999999999993E-2</c:v>
                </c:pt>
                <c:pt idx="1">
                  <c:v>0.112</c:v>
                </c:pt>
                <c:pt idx="2">
                  <c:v>0.12</c:v>
                </c:pt>
                <c:pt idx="3">
                  <c:v>0.17199999999999999</c:v>
                </c:pt>
                <c:pt idx="4">
                  <c:v>0.20300000000000001</c:v>
                </c:pt>
                <c:pt idx="5">
                  <c:v>0.20599999999999999</c:v>
                </c:pt>
                <c:pt idx="6">
                  <c:v>0.219</c:v>
                </c:pt>
                <c:pt idx="7">
                  <c:v>0.22900000000000001</c:v>
                </c:pt>
                <c:pt idx="8">
                  <c:v>0.255</c:v>
                </c:pt>
                <c:pt idx="9">
                  <c:v>0.28399999999999997</c:v>
                </c:pt>
                <c:pt idx="10">
                  <c:v>0.29899999999999999</c:v>
                </c:pt>
                <c:pt idx="11">
                  <c:v>0.38500000000000001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FBE-4B7B-9CDB-665231716D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000001749781431E-2"/>
          <c:y val="3.0039470617226186E-2"/>
          <c:w val="0.86419482626376432"/>
          <c:h val="0.88383390516558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0 - Nada probable</c:v>
                </c:pt>
              </c:strCache>
            </c:strRef>
          </c:tx>
          <c:spPr>
            <a:solidFill>
              <a:srgbClr val="EE4639"/>
            </a:solidFill>
            <a:ln>
              <a:noFill/>
            </a:ln>
            <a:effectLst/>
          </c:spPr>
          <c:invertIfNegative val="0"/>
          <c:dLbls>
            <c:delete val="1"/>
            <c:extLst/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7.0000000000000001E-3</c:v>
                </c:pt>
                <c:pt idx="1">
                  <c:v>0</c:v>
                </c:pt>
                <c:pt idx="2">
                  <c:v>6.0000000000000001E-3</c:v>
                </c:pt>
                <c:pt idx="3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B4-4DE1-8089-C6F43D47049B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elete val="1"/>
            <c:extLst/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Hoja1!$C$2:$C$5</c:f>
              <c:numCache>
                <c:formatCode>0%</c:formatCode>
                <c:ptCount val="4"/>
                <c:pt idx="0">
                  <c:v>7.0000000000000001E-3</c:v>
                </c:pt>
                <c:pt idx="1">
                  <c:v>0</c:v>
                </c:pt>
                <c:pt idx="2">
                  <c:v>6.0000000000000001E-3</c:v>
                </c:pt>
                <c:pt idx="3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B4-4DE1-8089-C6F43D47049B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rgbClr val="666666"/>
            </a:solidFill>
            <a:ln>
              <a:noFill/>
            </a:ln>
            <a:effectLst/>
          </c:spPr>
          <c:invertIfNegative val="0"/>
          <c:dLbls>
            <c:delete val="1"/>
            <c:extLst/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Hoja1!$D$2:$D$5</c:f>
              <c:numCache>
                <c:formatCode>0%</c:formatCode>
                <c:ptCount val="4"/>
                <c:pt idx="0">
                  <c:v>1.4E-2</c:v>
                </c:pt>
                <c:pt idx="1">
                  <c:v>0</c:v>
                </c:pt>
                <c:pt idx="2">
                  <c:v>6.0000000000000001E-3</c:v>
                </c:pt>
                <c:pt idx="3">
                  <c:v>8.0000000000000002E-3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B4-4DE1-8089-C6F43D47049B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rgbClr val="2674BB"/>
            </a:solidFill>
            <a:ln>
              <a:noFill/>
            </a:ln>
            <a:effectLst/>
          </c:spPr>
          <c:invertIfNegative val="0"/>
          <c:dLbls>
            <c:delete val="1"/>
            <c:extLst/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Hoja1!$E$2:$E$5</c:f>
              <c:numCache>
                <c:formatCode>0%</c:formatCode>
                <c:ptCount val="4"/>
                <c:pt idx="0">
                  <c:v>7.0000000000000001E-3</c:v>
                </c:pt>
                <c:pt idx="1">
                  <c:v>1.4999999999999999E-2</c:v>
                </c:pt>
                <c:pt idx="2">
                  <c:v>1.0999999999999999E-2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DB4-4DE1-8089-C6F43D47049B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  <c:extLst/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Hoja1!$F$2:$F$5</c:f>
              <c:numCache>
                <c:formatCode>0%</c:formatCode>
                <c:ptCount val="4"/>
                <c:pt idx="0">
                  <c:v>0</c:v>
                </c:pt>
                <c:pt idx="1">
                  <c:v>1.4999999999999999E-2</c:v>
                </c:pt>
                <c:pt idx="2">
                  <c:v>1.0999999999999999E-2</c:v>
                </c:pt>
                <c:pt idx="3">
                  <c:v>8.0000000000000002E-3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DB4-4DE1-8089-C6F43D47049B}"/>
            </c:ext>
          </c:extLst>
        </c:ser>
        <c:ser>
          <c:idx val="5"/>
          <c:order val="5"/>
          <c:tx>
            <c:strRef>
              <c:f>Hoja1!$G$1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Hoja1!$G$2:$G$5</c:f>
              <c:numCache>
                <c:formatCode>0%</c:formatCode>
                <c:ptCount val="4"/>
                <c:pt idx="0">
                  <c:v>5.8000000000000003E-2</c:v>
                </c:pt>
                <c:pt idx="1">
                  <c:v>6.2E-2</c:v>
                </c:pt>
                <c:pt idx="2">
                  <c:v>7.6999999999999999E-2</c:v>
                </c:pt>
                <c:pt idx="3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DB4-4DE1-8089-C6F43D47049B}"/>
            </c:ext>
          </c:extLst>
        </c:ser>
        <c:ser>
          <c:idx val="6"/>
          <c:order val="6"/>
          <c:tx>
            <c:strRef>
              <c:f>Hoja1!$H$1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Hoja1!$H$2:$H$5</c:f>
              <c:numCache>
                <c:formatCode>0%</c:formatCode>
                <c:ptCount val="4"/>
                <c:pt idx="0">
                  <c:v>0.08</c:v>
                </c:pt>
                <c:pt idx="1">
                  <c:v>3.1E-2</c:v>
                </c:pt>
                <c:pt idx="2">
                  <c:v>7.1999999999999995E-2</c:v>
                </c:pt>
                <c:pt idx="3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DB4-4DE1-8089-C6F43D47049B}"/>
            </c:ext>
          </c:extLst>
        </c:ser>
        <c:ser>
          <c:idx val="7"/>
          <c:order val="7"/>
          <c:tx>
            <c:strRef>
              <c:f>Hoja1!$I$1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Hoja1!$I$2:$I$5</c:f>
              <c:numCache>
                <c:formatCode>0%</c:formatCode>
                <c:ptCount val="4"/>
                <c:pt idx="0">
                  <c:v>0.13</c:v>
                </c:pt>
                <c:pt idx="1">
                  <c:v>7.6999999999999999E-2</c:v>
                </c:pt>
                <c:pt idx="2">
                  <c:v>0.14899999999999999</c:v>
                </c:pt>
                <c:pt idx="3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DB4-4DE1-8089-C6F43D47049B}"/>
            </c:ext>
          </c:extLst>
        </c:ser>
        <c:ser>
          <c:idx val="8"/>
          <c:order val="8"/>
          <c:tx>
            <c:strRef>
              <c:f>Hoja1!$J$1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Hoja1!$J$2:$J$5</c:f>
              <c:numCache>
                <c:formatCode>0%</c:formatCode>
                <c:ptCount val="4"/>
                <c:pt idx="0">
                  <c:v>0.22500000000000001</c:v>
                </c:pt>
                <c:pt idx="1">
                  <c:v>0.246</c:v>
                </c:pt>
                <c:pt idx="2">
                  <c:v>0.23200000000000001</c:v>
                </c:pt>
                <c:pt idx="3">
                  <c:v>0.23200000000000001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DB4-4DE1-8089-C6F43D47049B}"/>
            </c:ext>
          </c:extLst>
        </c:ser>
        <c:ser>
          <c:idx val="9"/>
          <c:order val="9"/>
          <c:tx>
            <c:strRef>
              <c:f>Hoja1!$K$1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Hoja1!$K$2:$K$5</c:f>
              <c:numCache>
                <c:formatCode>0%</c:formatCode>
                <c:ptCount val="4"/>
                <c:pt idx="0">
                  <c:v>0.159</c:v>
                </c:pt>
                <c:pt idx="1">
                  <c:v>0.13800000000000001</c:v>
                </c:pt>
                <c:pt idx="2">
                  <c:v>0.122</c:v>
                </c:pt>
                <c:pt idx="3">
                  <c:v>0.13800000000000001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DB4-4DE1-8089-C6F43D47049B}"/>
            </c:ext>
          </c:extLst>
        </c:ser>
        <c:ser>
          <c:idx val="10"/>
          <c:order val="10"/>
          <c:tx>
            <c:strRef>
              <c:f>Hoja1!$L$1</c:f>
              <c:strCache>
                <c:ptCount val="1"/>
                <c:pt idx="0">
                  <c:v>10 - Extremadamente probable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Hoja1!$L$2:$L$5</c:f>
              <c:numCache>
                <c:formatCode>0%</c:formatCode>
                <c:ptCount val="4"/>
                <c:pt idx="0">
                  <c:v>0.312</c:v>
                </c:pt>
                <c:pt idx="1">
                  <c:v>0.41499999999999998</c:v>
                </c:pt>
                <c:pt idx="2">
                  <c:v>0.309</c:v>
                </c:pt>
                <c:pt idx="3">
                  <c:v>0.32800000000000001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DB4-4DE1-8089-C6F43D47049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64695216"/>
        <c:axId val="164695632"/>
      </c:barChart>
      <c:catAx>
        <c:axId val="16469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64695632"/>
        <c:crosses val="autoZero"/>
        <c:auto val="1"/>
        <c:lblAlgn val="ctr"/>
        <c:lblOffset val="100"/>
        <c:noMultiLvlLbl val="0"/>
      </c:catAx>
      <c:valAx>
        <c:axId val="1646956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6469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614132208246498"/>
          <c:y val="0.33822809698986012"/>
          <c:w val="0.12385867791753498"/>
          <c:h val="0.567147626405810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Arial" panose="020B0604020202020204" pitchFamily="34" charset="0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AE1-46B3-8390-B8960665B17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AE1-46B3-8390-B8960665B1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Ninguno</c:v>
                </c:pt>
                <c:pt idx="4">
                  <c:v>C.R. Yanaconas</c:v>
                </c:pt>
                <c:pt idx="5">
                  <c:v>Club Noel</c:v>
                </c:pt>
                <c:pt idx="6">
                  <c:v>Los Andes Club</c:v>
                </c:pt>
              </c:strCache>
            </c:strRef>
          </c:cat>
          <c:val>
            <c:numRef>
              <c:f>Hoja1!$B$2:$B$8</c:f>
              <c:numCache>
                <c:formatCode>0%</c:formatCode>
                <c:ptCount val="7"/>
                <c:pt idx="0">
                  <c:v>0.49299999999999999</c:v>
                </c:pt>
                <c:pt idx="1">
                  <c:v>0.27500000000000002</c:v>
                </c:pt>
                <c:pt idx="2">
                  <c:v>0.31900000000000001</c:v>
                </c:pt>
                <c:pt idx="3">
                  <c:v>0.123</c:v>
                </c:pt>
                <c:pt idx="4">
                  <c:v>0.16700000000000001</c:v>
                </c:pt>
                <c:pt idx="5">
                  <c:v>0.08</c:v>
                </c:pt>
                <c:pt idx="6">
                  <c:v>5.0999999999999997E-2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E1-46B3-8390-B8960665B17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AE1-46B3-8390-B8960665B17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AE1-46B3-8390-B8960665B1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Ninguno</c:v>
                </c:pt>
                <c:pt idx="4">
                  <c:v>C.R. Yanaconas</c:v>
                </c:pt>
                <c:pt idx="5">
                  <c:v>Club Noel</c:v>
                </c:pt>
                <c:pt idx="6">
                  <c:v>Los Andes Club</c:v>
                </c:pt>
              </c:strCache>
            </c:strRef>
          </c:cat>
          <c:val>
            <c:numRef>
              <c:f>Hoja1!$C$2:$C$8</c:f>
              <c:numCache>
                <c:formatCode>0%</c:formatCode>
                <c:ptCount val="7"/>
                <c:pt idx="0">
                  <c:v>0.32300000000000001</c:v>
                </c:pt>
                <c:pt idx="1">
                  <c:v>0.33800000000000002</c:v>
                </c:pt>
                <c:pt idx="2">
                  <c:v>0.23100000000000001</c:v>
                </c:pt>
                <c:pt idx="3">
                  <c:v>0.13800000000000001</c:v>
                </c:pt>
                <c:pt idx="4">
                  <c:v>0.27700000000000002</c:v>
                </c:pt>
                <c:pt idx="5">
                  <c:v>3.1E-2</c:v>
                </c:pt>
                <c:pt idx="6">
                  <c:v>3.1E-2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AE1-46B3-8390-B8960665B174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2AE1-46B3-8390-B8960665B17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2AE1-46B3-8390-B8960665B1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Ninguno</c:v>
                </c:pt>
                <c:pt idx="4">
                  <c:v>C.R. Yanaconas</c:v>
                </c:pt>
                <c:pt idx="5">
                  <c:v>Club Noel</c:v>
                </c:pt>
                <c:pt idx="6">
                  <c:v>Los Andes Club</c:v>
                </c:pt>
              </c:strCache>
            </c:strRef>
          </c:cat>
          <c:val>
            <c:numRef>
              <c:f>Hoja1!$D$2:$D$8</c:f>
              <c:numCache>
                <c:formatCode>0%</c:formatCode>
                <c:ptCount val="7"/>
                <c:pt idx="0">
                  <c:v>0.34799999999999998</c:v>
                </c:pt>
                <c:pt idx="1">
                  <c:v>0.37</c:v>
                </c:pt>
                <c:pt idx="2">
                  <c:v>0.182</c:v>
                </c:pt>
                <c:pt idx="3">
                  <c:v>0.21</c:v>
                </c:pt>
                <c:pt idx="4">
                  <c:v>8.3000000000000004E-2</c:v>
                </c:pt>
                <c:pt idx="5">
                  <c:v>6.0999999999999999E-2</c:v>
                </c:pt>
                <c:pt idx="6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AE1-46B3-8390-B8960665B174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A3111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Ninguno</c:v>
                </c:pt>
                <c:pt idx="4">
                  <c:v>C.R. Yanaconas</c:v>
                </c:pt>
                <c:pt idx="5">
                  <c:v>Club Noel</c:v>
                </c:pt>
                <c:pt idx="6">
                  <c:v>Los Andes Club</c:v>
                </c:pt>
              </c:strCache>
            </c:strRef>
          </c:cat>
          <c:val>
            <c:numRef>
              <c:f>Hoja1!$E$2:$E$8</c:f>
              <c:numCache>
                <c:formatCode>0%</c:formatCode>
                <c:ptCount val="7"/>
                <c:pt idx="0">
                  <c:v>0.39600000000000002</c:v>
                </c:pt>
                <c:pt idx="1">
                  <c:v>0.33100000000000002</c:v>
                </c:pt>
                <c:pt idx="2">
                  <c:v>0.24</c:v>
                </c:pt>
                <c:pt idx="3">
                  <c:v>0.16700000000000001</c:v>
                </c:pt>
                <c:pt idx="4">
                  <c:v>0.14599999999999999</c:v>
                </c:pt>
                <c:pt idx="5">
                  <c:v>6.3E-2</c:v>
                </c:pt>
                <c:pt idx="6">
                  <c:v>4.7E-2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E1-46B3-8390-B8960665B1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8041207349081363"/>
          <c:y val="2.8645833333333332E-2"/>
          <c:w val="0.58391023622047245"/>
          <c:h val="0.94122084022857977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Columna4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9D-47B8-A8AD-9F9662D4E8FE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9D-47B8-A8AD-9F9662D4E8FE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9D-47B8-A8AD-9F9662D4E8FE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79D-47B8-A8AD-9F9662D4E8FE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79D-47B8-A8AD-9F9662D4E8FE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79D-47B8-A8AD-9F9662D4E8FE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79D-47B8-A8AD-9F9662D4E8FE}"/>
              </c:ext>
            </c:extLst>
          </c:dPt>
          <c:dPt>
            <c:idx val="8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79D-47B8-A8AD-9F9662D4E8FE}"/>
              </c:ext>
            </c:extLst>
          </c:dPt>
          <c:dPt>
            <c:idx val="10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79D-47B8-A8AD-9F9662D4E8F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79D-47B8-A8AD-9F9662D4E8F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79D-47B8-A8AD-9F9662D4E8F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79D-47B8-A8AD-9F9662D4E8F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679D-47B8-A8AD-9F9662D4E8FE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679D-47B8-A8AD-9F9662D4E8FE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679D-47B8-A8AD-9F9662D4E8FE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679D-47B8-A8AD-9F9662D4E8FE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679D-47B8-A8AD-9F9662D4E8FE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3-679D-47B8-A8AD-9F9662D4E8FE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679D-47B8-A8AD-9F9662D4E8FE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4-679D-47B8-A8AD-9F9662D4E8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Hoja1!$A$2:$A$13</c:f>
              <c:strCache>
                <c:ptCount val="12"/>
                <c:pt idx="0">
                  <c:v>No, porque no sabe como se encuentra actualmente</c:v>
                </c:pt>
                <c:pt idx="1">
                  <c:v>No, porque el personal no es amable ni servicial</c:v>
                </c:pt>
                <c:pt idx="2">
                  <c:v>No, porque las instalaciones no están bien mantenidas</c:v>
                </c:pt>
                <c:pt idx="3">
                  <c:v>No, porque la calidad del servicio no es buena</c:v>
                </c:pt>
                <c:pt idx="4">
                  <c:v>No, porque hay poca variedad de actividades recreativas</c:v>
                </c:pt>
                <c:pt idx="5">
                  <c:v>No, porque no dejan entrar alimentación</c:v>
                </c:pt>
                <c:pt idx="6">
                  <c:v>No, porque los precios son elevados</c:v>
                </c:pt>
                <c:pt idx="7">
                  <c:v>Sí, porque los precios son accesibles</c:v>
                </c:pt>
                <c:pt idx="8">
                  <c:v>Sí, porque el personal es amable y servicial</c:v>
                </c:pt>
                <c:pt idx="9">
                  <c:v>Sí, porque hay una gran variedad de actividades recreativas</c:v>
                </c:pt>
                <c:pt idx="10">
                  <c:v>Sí, porque las instalaciones están bien mantenidas</c:v>
                </c:pt>
                <c:pt idx="11">
                  <c:v>Sí, porque la calidad del servicio es excelente</c:v>
                </c:pt>
              </c:strCache>
            </c:strRef>
          </c:cat>
          <c:val>
            <c:numRef>
              <c:f>Hoja1!$B$2:$B$13</c:f>
              <c:numCache>
                <c:formatCode>0%</c:formatCode>
                <c:ptCount val="12"/>
                <c:pt idx="0">
                  <c:v>5.0000000000000001E-3</c:v>
                </c:pt>
                <c:pt idx="1">
                  <c:v>4.2000000000000003E-2</c:v>
                </c:pt>
                <c:pt idx="2">
                  <c:v>4.3999999999999997E-2</c:v>
                </c:pt>
                <c:pt idx="3">
                  <c:v>5.7000000000000002E-2</c:v>
                </c:pt>
                <c:pt idx="4">
                  <c:v>6.8000000000000005E-2</c:v>
                </c:pt>
                <c:pt idx="5">
                  <c:v>7.2999999999999995E-2</c:v>
                </c:pt>
                <c:pt idx="6">
                  <c:v>9.9000000000000005E-2</c:v>
                </c:pt>
                <c:pt idx="7">
                  <c:v>0.28399999999999997</c:v>
                </c:pt>
                <c:pt idx="8">
                  <c:v>0.34599999999999997</c:v>
                </c:pt>
                <c:pt idx="9">
                  <c:v>0.37</c:v>
                </c:pt>
                <c:pt idx="10">
                  <c:v>0.37</c:v>
                </c:pt>
                <c:pt idx="1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679D-47B8-A8AD-9F9662D4E8F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A31115"/>
              </a:solidFill>
              <a:ln w="19050"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6B3-471E-93E8-65F2D88AD532}"/>
              </c:ext>
            </c:extLst>
          </c:dPt>
          <c:dPt>
            <c:idx val="1"/>
            <c:bubble3D val="0"/>
            <c:spPr>
              <a:solidFill>
                <a:srgbClr val="2674BB"/>
              </a:solidFill>
              <a:ln w="19050"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6B3-471E-93E8-65F2D88AD532}"/>
              </c:ext>
            </c:extLst>
          </c:dPt>
          <c:cat>
            <c:strRef>
              <c:f>Hoja1!$A$2:$A$3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0.82</c:v>
                </c:pt>
                <c:pt idx="1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B3-471E-93E8-65F2D88AD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538576710981053"/>
          <c:y val="2.8645833333333332E-2"/>
          <c:w val="0.57435697370957439"/>
          <c:h val="0.962763443196752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EE4639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0E-4F3E-802A-EC6F57743A03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E0E-4F3E-802A-EC6F57743A0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E0E-4F3E-802A-EC6F57743A0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E0E-4F3E-802A-EC6F57743A0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FE0E-4F3E-802A-EC6F57743A0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FE0E-4F3E-802A-EC6F57743A03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FE0E-4F3E-802A-EC6F57743A03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FE0E-4F3E-802A-EC6F57743A03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FE0E-4F3E-802A-EC6F57743A03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E0E-4F3E-802A-EC6F57743A03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FE0E-4F3E-802A-EC6F57743A03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E0E-4F3E-802A-EC6F57743A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Hoja1!$A$2:$A$12</c:f>
              <c:strCache>
                <c:ptCount val="11"/>
                <c:pt idx="0">
                  <c:v>Temas de seguridad y vigilancia</c:v>
                </c:pt>
                <c:pt idx="1">
                  <c:v>Accesibilidad y transporte, no fue fácil llegar</c:v>
                </c:pt>
                <c:pt idx="2">
                  <c:v>Aspectos de Limpieza y mantenimiento</c:v>
                </c:pt>
                <c:pt idx="3">
                  <c:v>Mala comida</c:v>
                </c:pt>
                <c:pt idx="4">
                  <c:v>Limitación en actividades ofrecidas</c:v>
                </c:pt>
                <c:pt idx="5">
                  <c:v>No hay zonas de perros</c:v>
                </c:pt>
                <c:pt idx="6">
                  <c:v>Mala atención al cliente</c:v>
                </c:pt>
                <c:pt idx="7">
                  <c:v>Baños sucios y deteriorados</c:v>
                </c:pt>
                <c:pt idx="8">
                  <c:v>Precios de los servicios altos</c:v>
                </c:pt>
                <c:pt idx="9">
                  <c:v>Deterioro de las instalaciones</c:v>
                </c:pt>
                <c:pt idx="10">
                  <c:v>No me dejaron ingresar alimentos y bebidas</c:v>
                </c:pt>
              </c:strCache>
            </c:strRef>
          </c:cat>
          <c:val>
            <c:numRef>
              <c:f>Hoja1!$B$2:$B$12</c:f>
              <c:numCache>
                <c:formatCode>0%</c:formatCode>
                <c:ptCount val="11"/>
                <c:pt idx="0">
                  <c:v>0.10299999999999999</c:v>
                </c:pt>
                <c:pt idx="1">
                  <c:v>0.11799999999999999</c:v>
                </c:pt>
                <c:pt idx="2">
                  <c:v>0.11799999999999999</c:v>
                </c:pt>
                <c:pt idx="3">
                  <c:v>0.11799999999999999</c:v>
                </c:pt>
                <c:pt idx="4">
                  <c:v>0.14699999999999999</c:v>
                </c:pt>
                <c:pt idx="5">
                  <c:v>0.17599999999999999</c:v>
                </c:pt>
                <c:pt idx="6">
                  <c:v>0.221</c:v>
                </c:pt>
                <c:pt idx="7">
                  <c:v>0.25</c:v>
                </c:pt>
                <c:pt idx="8">
                  <c:v>0.25</c:v>
                </c:pt>
                <c:pt idx="9">
                  <c:v>0.26500000000000001</c:v>
                </c:pt>
                <c:pt idx="10">
                  <c:v>0.27900000000000003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E0E-4F3E-802A-EC6F57743A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A31115"/>
              </a:solidFill>
              <a:ln w="19050"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6B3-471E-93E8-65F2D88AD532}"/>
              </c:ext>
            </c:extLst>
          </c:dPt>
          <c:dPt>
            <c:idx val="1"/>
            <c:bubble3D val="0"/>
            <c:spPr>
              <a:solidFill>
                <a:srgbClr val="2674BB"/>
              </a:solidFill>
              <a:ln w="19050"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6B3-471E-93E8-65F2D88AD532}"/>
              </c:ext>
            </c:extLst>
          </c:dPt>
          <c:cat>
            <c:strRef>
              <c:f>Hoja1!$A$2:$A$3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B3-471E-93E8-65F2D88AD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54F-4FC1-9302-6DDC2C7DFCF1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4F-4FC1-9302-6DDC2C7DFCF1}"/>
              </c:ext>
            </c:extLst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54F-4FC1-9302-6DDC2C7DFCF1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54F-4FC1-9302-6DDC2C7DFCF1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lt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48707698578609"/>
                      <c:h val="0.493879378478570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54F-4FC1-9302-6DDC2C7DFCF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4F-4FC1-9302-6DDC2C7DFCF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4F-4FC1-9302-6DDC2C7DFC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Sí</c:v>
                </c:pt>
                <c:pt idx="1">
                  <c:v>Mi frecuencia de visita es igual</c:v>
                </c:pt>
                <c:pt idx="2">
                  <c:v>No, ahora voy más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</c:v>
                </c:pt>
                <c:pt idx="1">
                  <c:v>0.46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54F-4FC1-9302-6DDC2C7DFCF1}"/>
            </c:ext>
          </c:extLst>
        </c:ser>
        <c:dLbls>
          <c:dLblPos val="inEnd"/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538576710981053"/>
          <c:y val="2.8645833333333332E-2"/>
          <c:w val="0.57435697370957439"/>
          <c:h val="0.962763443196752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rgbClr val="003B75"/>
              </a:solidFill>
              <a:ln>
                <a:solidFill>
                  <a:srgbClr val="003B7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A5-4894-A5E8-C78917F29E5A}"/>
              </c:ext>
            </c:extLst>
          </c:dPt>
          <c:dPt>
            <c:idx val="10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A5-4894-A5E8-C78917F29E5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FA5-4894-A5E8-C78917F29E5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FA5-4894-A5E8-C78917F29E5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4FA5-4894-A5E8-C78917F29E5A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4FA5-4894-A5E8-C78917F29E5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4FA5-4894-A5E8-C78917F29E5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FA5-4894-A5E8-C78917F29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Hoja1!$A$2:$A$10</c:f>
              <c:strCache>
                <c:ptCount val="9"/>
                <c:pt idx="0">
                  <c:v>Espacios de estacionamiento</c:v>
                </c:pt>
                <c:pt idx="1">
                  <c:v>Seguridad y vigilancia</c:v>
                </c:pt>
                <c:pt idx="2">
                  <c:v>Equipamiento deportivo y de recreación</c:v>
                </c:pt>
                <c:pt idx="3">
                  <c:v>Calidad de las áreas de recreación (piscinas, canchas, etc.)</c:v>
                </c:pt>
                <c:pt idx="4">
                  <c:v>Zonas de descanso y áreas verdes</c:v>
                </c:pt>
                <c:pt idx="5">
                  <c:v>Accesibilidad para personas con movilidad reducida</c:v>
                </c:pt>
                <c:pt idx="6">
                  <c:v>Señalización y orientación dentro del centro</c:v>
                </c:pt>
                <c:pt idx="7">
                  <c:v>Limpieza y mantenimiento</c:v>
                </c:pt>
                <c:pt idx="8">
                  <c:v>Infraestructura de baños y vestuarios</c:v>
                </c:pt>
              </c:strCache>
            </c:strRef>
          </c:cat>
          <c:val>
            <c:numRef>
              <c:f>Hoja1!$B$2:$B$10</c:f>
              <c:numCache>
                <c:formatCode>0%</c:formatCode>
                <c:ptCount val="9"/>
                <c:pt idx="0">
                  <c:v>0.13300000000000001</c:v>
                </c:pt>
                <c:pt idx="1">
                  <c:v>0.13300000000000001</c:v>
                </c:pt>
                <c:pt idx="2">
                  <c:v>0.13500000000000001</c:v>
                </c:pt>
                <c:pt idx="3">
                  <c:v>0.17399999999999999</c:v>
                </c:pt>
                <c:pt idx="4">
                  <c:v>0.17399999999999999</c:v>
                </c:pt>
                <c:pt idx="5">
                  <c:v>0.185</c:v>
                </c:pt>
                <c:pt idx="6">
                  <c:v>0.219</c:v>
                </c:pt>
                <c:pt idx="7">
                  <c:v>0.24</c:v>
                </c:pt>
                <c:pt idx="8">
                  <c:v>0.32800000000000001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FA5-4894-A5E8-C78917F29E5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538576710981053"/>
          <c:y val="2.8645833333333332E-2"/>
          <c:w val="0.57435697370957439"/>
          <c:h val="0.962763443196752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A5-4894-A5E8-C78917F29E5A}"/>
              </c:ext>
            </c:extLst>
          </c:dPt>
          <c:dPt>
            <c:idx val="10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A5-4894-A5E8-C78917F29E5A}"/>
              </c:ext>
            </c:extLst>
          </c:dPt>
          <c:dPt>
            <c:idx val="12"/>
            <c:invertIfNegative val="0"/>
            <c:bubble3D val="0"/>
            <c:spPr>
              <a:solidFill>
                <a:srgbClr val="A31115"/>
              </a:solidFill>
              <a:ln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B93A-4644-9C0F-8F1FCDA83F0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FA5-4894-A5E8-C78917F29E5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FA5-4894-A5E8-C78917F29E5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4FA5-4894-A5E8-C78917F29E5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FA5-4894-A5E8-C78917F29E5A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4FA5-4894-A5E8-C78917F29E5A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FA5-4894-A5E8-C78917F29E5A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4FA5-4894-A5E8-C78917F29E5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4FA5-4894-A5E8-C78917F29E5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FA5-4894-A5E8-C78917F29E5A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B93A-4644-9C0F-8F1FCDA83F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Hoja1!$A$2:$A$14</c:f>
              <c:strCache>
                <c:ptCount val="13"/>
                <c:pt idx="0">
                  <c:v>Eventos temáticos y festivales</c:v>
                </c:pt>
                <c:pt idx="1">
                  <c:v>Instalaciones tecnológicas</c:v>
                </c:pt>
                <c:pt idx="2">
                  <c:v>Zonas de juego para mascotas</c:v>
                </c:pt>
                <c:pt idx="3">
                  <c:v>Actividades acuáticas adicionales</c:v>
                </c:pt>
                <c:pt idx="4">
                  <c:v>Mejores opciones de comida y bebida</c:v>
                </c:pt>
                <c:pt idx="5">
                  <c:v>Actividades deportivas adicionales</c:v>
                </c:pt>
                <c:pt idx="6">
                  <c:v>Excursiones y actividades al aire libre</c:v>
                </c:pt>
                <c:pt idx="7">
                  <c:v>Cursos de cocina y gastronomía</c:v>
                </c:pt>
                <c:pt idx="8">
                  <c:v>Talleres de arte y manualidades</c:v>
                </c:pt>
                <c:pt idx="9">
                  <c:v>Campamentos y actividades para niños</c:v>
                </c:pt>
                <c:pt idx="10">
                  <c:v>Programas de bienestar y salud</c:v>
                </c:pt>
                <c:pt idx="11">
                  <c:v>Clases de yoga y meditación</c:v>
                </c:pt>
                <c:pt idx="12">
                  <c:v>Eventos culturales y conciertos</c:v>
                </c:pt>
              </c:strCache>
            </c:strRef>
          </c:cat>
          <c:val>
            <c:numRef>
              <c:f>Hoja1!$B$2:$B$14</c:f>
              <c:numCache>
                <c:formatCode>0%</c:formatCode>
                <c:ptCount val="13"/>
                <c:pt idx="0">
                  <c:v>0.114</c:v>
                </c:pt>
                <c:pt idx="1">
                  <c:v>0.114</c:v>
                </c:pt>
                <c:pt idx="2">
                  <c:v>0.16300000000000001</c:v>
                </c:pt>
                <c:pt idx="3">
                  <c:v>0.18099999999999999</c:v>
                </c:pt>
                <c:pt idx="4">
                  <c:v>0.18099999999999999</c:v>
                </c:pt>
                <c:pt idx="5">
                  <c:v>0.187</c:v>
                </c:pt>
                <c:pt idx="6">
                  <c:v>0.187</c:v>
                </c:pt>
                <c:pt idx="7">
                  <c:v>0.20499999999999999</c:v>
                </c:pt>
                <c:pt idx="8">
                  <c:v>0.22900000000000001</c:v>
                </c:pt>
                <c:pt idx="9">
                  <c:v>0.24099999999999999</c:v>
                </c:pt>
                <c:pt idx="10">
                  <c:v>0.24099999999999999</c:v>
                </c:pt>
                <c:pt idx="11">
                  <c:v>0.253</c:v>
                </c:pt>
                <c:pt idx="12">
                  <c:v>0.26500000000000001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FA5-4894-A5E8-C78917F29E5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86F-4BAE-9407-296F70CC01CB}"/>
              </c:ext>
            </c:extLst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86F-4BAE-9407-296F70CC01CB}"/>
              </c:ext>
            </c:extLst>
          </c:dPt>
          <c:dPt>
            <c:idx val="2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86F-4BAE-9407-296F70CC01CB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86F-4BAE-9407-296F70CC01CB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lt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48707698578609"/>
                      <c:h val="0.493879378478570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86F-4BAE-9407-296F70CC01C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86F-4BAE-9407-296F70CC01C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86F-4BAE-9407-296F70CC01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lt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Sí</c:v>
                </c:pt>
                <c:pt idx="1">
                  <c:v>Mi frecuencia de visita es igual</c:v>
                </c:pt>
                <c:pt idx="2">
                  <c:v>No, ahora voy más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</c:v>
                </c:pt>
                <c:pt idx="1">
                  <c:v>0.46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86F-4BAE-9407-296F70CC01CB}"/>
            </c:ext>
          </c:extLst>
        </c:ser>
        <c:dLbls>
          <c:dLblPos val="inEnd"/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  <c:userShapes r:id="rId4"/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DD6-4806-984F-9EA582DA63A7}"/>
              </c:ext>
            </c:extLst>
          </c:dPt>
          <c:dPt>
            <c:idx val="1"/>
            <c:bubble3D val="0"/>
            <c:spPr>
              <a:solidFill>
                <a:srgbClr val="2674BB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DD6-4806-984F-9EA582DA63A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DD6-4806-984F-9EA582DA63A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DD6-4806-984F-9EA582DA63A7}"/>
              </c:ext>
            </c:extLst>
          </c:dPt>
          <c:dLbls>
            <c:dLbl>
              <c:idx val="0"/>
              <c:layout>
                <c:manualLayout>
                  <c:x val="-0.21970913094264743"/>
                  <c:y val="-0.194106499104234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fld id="{7953839D-E851-411C-B40C-B78254614A1A}" type="CATEGORYNAME">
                      <a:rPr lang="en-US" sz="2800" b="1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pPr>
                        <a:defRPr sz="2800" b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defRPr>
                      </a:pPr>
                      <a:t>[NOMBRE DE CATEGORÍA]</a:t>
                    </a:fld>
                    <a:r>
                      <a:rPr lang="en-US" sz="2800" b="1" baseline="0" dirty="0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t> </a:t>
                    </a:r>
                    <a:fld id="{B86F3897-FB4D-468E-99E0-F75B23CD5C87}" type="VALUE">
                      <a:rPr lang="en-US" sz="2800" b="1" baseline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pPr>
                        <a:defRPr sz="2800" b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defRPr>
                      </a:pPr>
                      <a:t>[VALOR]</a:t>
                    </a:fld>
                    <a:endParaRPr lang="en-US" sz="2800" b="1" baseline="0" dirty="0" smtClean="0">
                      <a:solidFill>
                        <a:schemeClr val="bg1"/>
                      </a:solidFill>
                      <a:latin typeface="Arial Rounded MT Bold" panose="020F070403050403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2642183263429"/>
                      <c:h val="0.200070914316586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D6-4806-984F-9EA582DA63A7}"/>
                </c:ext>
              </c:extLst>
            </c:dLbl>
            <c:dLbl>
              <c:idx val="1"/>
              <c:layout>
                <c:manualLayout>
                  <c:x val="0.18984981459546213"/>
                  <c:y val="0.1703172697495653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fld id="{A8E86D1C-9BCA-4B9A-9105-52F588AE48C8}" type="CATEGORYNAME">
                      <a:rPr lang="en-US" sz="2000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pPr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defRPr>
                      </a:pPr>
                      <a:t>[NOMBRE DE CATEGORÍA]</a:t>
                    </a:fld>
                    <a:r>
                      <a:rPr lang="en-US" sz="2000" baseline="0" dirty="0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t> </a:t>
                    </a:r>
                    <a:fld id="{6D267B23-613D-42C2-9AB1-2161CCA808B3}" type="VALUE">
                      <a:rPr lang="en-US" sz="2000" baseline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pPr>
                        <a:defRPr sz="20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defRPr>
                      </a:pPr>
                      <a:t>[VALOR]</a:t>
                    </a:fld>
                    <a:endParaRPr lang="en-US" sz="2000" baseline="0" dirty="0" smtClean="0">
                      <a:solidFill>
                        <a:schemeClr val="bg1"/>
                      </a:solidFill>
                      <a:latin typeface="Arial Rounded MT Bold" panose="020F070403050403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3587877045198706E-2"/>
                      <c:h val="0.1410985604352694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D6-4806-984F-9EA582DA6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0.67700000000000005</c:v>
                </c:pt>
                <c:pt idx="1">
                  <c:v>0.315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D6-4806-984F-9EA582DA63A7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DD6-4806-984F-9EA582DA63A7}"/>
              </c:ext>
            </c:extLst>
          </c:dPt>
          <c:dPt>
            <c:idx val="1"/>
            <c:bubble3D val="0"/>
            <c:spPr>
              <a:solidFill>
                <a:srgbClr val="2674BB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DD6-4806-984F-9EA582DA63A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DD6-4806-984F-9EA582DA63A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DD6-4806-984F-9EA582DA63A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D6-4806-984F-9EA582DA63A7}"/>
                </c:ext>
              </c:extLst>
            </c:dLbl>
            <c:dLbl>
              <c:idx val="1"/>
              <c:layout>
                <c:manualLayout>
                  <c:x val="0.24782066643843434"/>
                  <c:y val="0.1535385803401891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fld id="{A8E86D1C-9BCA-4B9A-9105-52F588AE48C8}" type="CATEGORYNAME">
                      <a:rPr lang="en-US" sz="1400" b="1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pPr>
                        <a:defRPr sz="1400" b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defRPr>
                      </a:pPr>
                      <a:t>[NOMBRE DE CATEGORÍA]</a:t>
                    </a:fld>
                    <a:r>
                      <a:rPr lang="en-US" sz="1400" b="1" baseline="0" dirty="0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t> </a:t>
                    </a:r>
                    <a:fld id="{6D267B23-613D-42C2-9AB1-2161CCA808B3}" type="VALUE">
                      <a:rPr lang="en-US" sz="1400" b="1" baseline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pPr>
                        <a:defRPr sz="1400" b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defRPr>
                      </a:pPr>
                      <a:t>[VALOR]</a:t>
                    </a:fld>
                    <a:endParaRPr lang="en-US" sz="1400" b="1" baseline="0" dirty="0" smtClean="0">
                      <a:solidFill>
                        <a:schemeClr val="bg1"/>
                      </a:solidFill>
                      <a:latin typeface="Arial Rounded MT Bold" panose="020F070403050403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952984137852335"/>
                      <c:h val="0.2417701538708491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D6-4806-984F-9EA582DA63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0.67700000000000005</c:v>
                </c:pt>
                <c:pt idx="1">
                  <c:v>0.315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D6-4806-984F-9EA582DA63A7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ellipsis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CD3-4BF0-8A39-CC6D4C55C20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ellipsis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CD3-4BF0-8A39-CC6D4C55C2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Hoja1!$A$2:$A$8</c:f>
              <c:strCache>
                <c:ptCount val="7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Centro Recreacional Yanaconas</c:v>
                </c:pt>
                <c:pt idx="4">
                  <c:v>Club Noel</c:v>
                </c:pt>
                <c:pt idx="5">
                  <c:v>Ninguno</c:v>
                </c:pt>
                <c:pt idx="6">
                  <c:v>Los Andes Club</c:v>
                </c:pt>
              </c:strCache>
            </c:strRef>
          </c:cat>
          <c:val>
            <c:numRef>
              <c:f>Hoja1!$B$2:$B$8</c:f>
              <c:numCache>
                <c:formatCode>0%</c:formatCode>
                <c:ptCount val="7"/>
                <c:pt idx="0">
                  <c:v>0.435</c:v>
                </c:pt>
                <c:pt idx="1">
                  <c:v>0.377</c:v>
                </c:pt>
                <c:pt idx="2">
                  <c:v>0.31900000000000001</c:v>
                </c:pt>
                <c:pt idx="3">
                  <c:v>0.13</c:v>
                </c:pt>
                <c:pt idx="4">
                  <c:v>5.8000000000000003E-2</c:v>
                </c:pt>
                <c:pt idx="5">
                  <c:v>1.4E-2</c:v>
                </c:pt>
                <c:pt idx="6">
                  <c:v>2.1999999999999999E-2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D3-4BF0-8A39-CC6D4C55C20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ellipsis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CD3-4BF0-8A39-CC6D4C55C20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ellipsis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50C-4921-9DE4-8D97779273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Centro Recreacional Yanaconas</c:v>
                </c:pt>
                <c:pt idx="4">
                  <c:v>Club Noel</c:v>
                </c:pt>
                <c:pt idx="5">
                  <c:v>Ninguno</c:v>
                </c:pt>
                <c:pt idx="6">
                  <c:v>Los Andes Club</c:v>
                </c:pt>
              </c:strCache>
            </c:strRef>
          </c:cat>
          <c:val>
            <c:numRef>
              <c:f>Hoja1!$C$2:$C$8</c:f>
              <c:numCache>
                <c:formatCode>0%</c:formatCode>
                <c:ptCount val="7"/>
                <c:pt idx="0">
                  <c:v>0.36899999999999999</c:v>
                </c:pt>
                <c:pt idx="1">
                  <c:v>0.47699999999999998</c:v>
                </c:pt>
                <c:pt idx="2">
                  <c:v>0.29199999999999998</c:v>
                </c:pt>
                <c:pt idx="3">
                  <c:v>0.2</c:v>
                </c:pt>
                <c:pt idx="4">
                  <c:v>4.5999999999999999E-2</c:v>
                </c:pt>
                <c:pt idx="5">
                  <c:v>0</c:v>
                </c:pt>
                <c:pt idx="6">
                  <c:v>4.5999999999999999E-2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D3-4BF0-8A39-CC6D4C55C20C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Centro Recreacional Yanaconas</c:v>
                </c:pt>
                <c:pt idx="4">
                  <c:v>Club Noel</c:v>
                </c:pt>
                <c:pt idx="5">
                  <c:v>Ninguno</c:v>
                </c:pt>
                <c:pt idx="6">
                  <c:v>Los Andes Club</c:v>
                </c:pt>
              </c:strCache>
            </c:strRef>
          </c:cat>
          <c:val>
            <c:numRef>
              <c:f>Hoja1!$D$2:$D$8</c:f>
              <c:numCache>
                <c:formatCode>0%</c:formatCode>
                <c:ptCount val="7"/>
                <c:pt idx="0">
                  <c:v>0.42</c:v>
                </c:pt>
                <c:pt idx="1">
                  <c:v>0.34300000000000003</c:v>
                </c:pt>
                <c:pt idx="2">
                  <c:v>0.26</c:v>
                </c:pt>
                <c:pt idx="3">
                  <c:v>7.6999999999999999E-2</c:v>
                </c:pt>
                <c:pt idx="4">
                  <c:v>5.5E-2</c:v>
                </c:pt>
                <c:pt idx="5">
                  <c:v>5.5E-2</c:v>
                </c:pt>
                <c:pt idx="6">
                  <c:v>1.0999999999999999E-2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D3-4BF0-8A39-CC6D4C55C20C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A3111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Comfandi Pance</c:v>
                </c:pt>
                <c:pt idx="1">
                  <c:v>Acuaparque de la Caña</c:v>
                </c:pt>
                <c:pt idx="2">
                  <c:v>Tardes caleñas</c:v>
                </c:pt>
                <c:pt idx="3">
                  <c:v>Centro Recreacional Yanaconas</c:v>
                </c:pt>
                <c:pt idx="4">
                  <c:v>Club Noel</c:v>
                </c:pt>
                <c:pt idx="5">
                  <c:v>Ninguno</c:v>
                </c:pt>
                <c:pt idx="6">
                  <c:v>Los Andes Club</c:v>
                </c:pt>
              </c:strCache>
            </c:strRef>
          </c:cat>
          <c:val>
            <c:numRef>
              <c:f>Hoja1!$E$2:$E$8</c:f>
              <c:numCache>
                <c:formatCode>0%</c:formatCode>
                <c:ptCount val="7"/>
                <c:pt idx="0">
                  <c:v>0.41699999999999998</c:v>
                </c:pt>
                <c:pt idx="1">
                  <c:v>0.378</c:v>
                </c:pt>
                <c:pt idx="2">
                  <c:v>0.28599999999999998</c:v>
                </c:pt>
                <c:pt idx="3">
                  <c:v>0.11700000000000001</c:v>
                </c:pt>
                <c:pt idx="4">
                  <c:v>5.5E-2</c:v>
                </c:pt>
                <c:pt idx="5">
                  <c:v>3.1E-2</c:v>
                </c:pt>
                <c:pt idx="6">
                  <c:v>2.1000000000000001E-2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D3-4BF0-8A39-CC6D4C55C2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57706686395191"/>
          <c:y val="2.8645833333333332E-2"/>
          <c:w val="0.60422933136048085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EE4639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B6B-4C90-AFC3-3DB0958B5C2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1B6B-4C90-AFC3-3DB0958B5C2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1B6B-4C90-AFC3-3DB0958B5C24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1B6B-4C90-AFC3-3DB0958B5C24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1B6B-4C90-AFC3-3DB0958B5C24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1B6B-4C90-AFC3-3DB0958B5C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Hoja1!$A$2:$A$10</c:f>
              <c:strCache>
                <c:ptCount val="9"/>
                <c:pt idx="0">
                  <c:v>Aplicaciones móviles</c:v>
                </c:pt>
                <c:pt idx="1">
                  <c:v>Publicidad en exteriores</c:v>
                </c:pt>
                <c:pt idx="2">
                  <c:v>Correo electrónico</c:v>
                </c:pt>
                <c:pt idx="3">
                  <c:v>Recomendaciones de amigos o familiares</c:v>
                </c:pt>
                <c:pt idx="4">
                  <c:v>Radio</c:v>
                </c:pt>
                <c:pt idx="5">
                  <c:v>Periódicos y revistas</c:v>
                </c:pt>
                <c:pt idx="6">
                  <c:v>Televisión</c:v>
                </c:pt>
                <c:pt idx="7">
                  <c:v>Sitios web</c:v>
                </c:pt>
                <c:pt idx="8">
                  <c:v>Redes sociales</c:v>
                </c:pt>
              </c:strCache>
            </c:strRef>
          </c:cat>
          <c:val>
            <c:numRef>
              <c:f>Hoja1!$B$2:$B$10</c:f>
              <c:numCache>
                <c:formatCode>0%</c:formatCode>
                <c:ptCount val="9"/>
                <c:pt idx="0">
                  <c:v>8.3000000000000004E-2</c:v>
                </c:pt>
                <c:pt idx="1">
                  <c:v>9.9000000000000005E-2</c:v>
                </c:pt>
                <c:pt idx="2">
                  <c:v>0.11600000000000001</c:v>
                </c:pt>
                <c:pt idx="3">
                  <c:v>0.11600000000000001</c:v>
                </c:pt>
                <c:pt idx="4">
                  <c:v>0.124</c:v>
                </c:pt>
                <c:pt idx="5">
                  <c:v>0.13200000000000001</c:v>
                </c:pt>
                <c:pt idx="6">
                  <c:v>0.30599999999999999</c:v>
                </c:pt>
                <c:pt idx="7">
                  <c:v>0.314</c:v>
                </c:pt>
                <c:pt idx="8">
                  <c:v>0.47899999999999998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6B-4C90-AFC3-3DB0958B5C2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Regular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Hoja1!$B$2:$B$5</c:f>
              <c:numCache>
                <c:formatCode>0%</c:formatCode>
                <c:ptCount val="4"/>
                <c:pt idx="0">
                  <c:v>4.2999999999999997E-2</c:v>
                </c:pt>
                <c:pt idx="1">
                  <c:v>3.6999999999999998E-2</c:v>
                </c:pt>
                <c:pt idx="2">
                  <c:v>0.16700000000000001</c:v>
                </c:pt>
                <c:pt idx="3">
                  <c:v>9.0999999999999998E-2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76-47E4-8D5C-A34D3483188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Buena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Hoja1!$C$2:$C$5</c:f>
              <c:numCache>
                <c:formatCode>0%</c:formatCode>
                <c:ptCount val="4"/>
                <c:pt idx="0">
                  <c:v>0.37</c:v>
                </c:pt>
                <c:pt idx="1">
                  <c:v>0.25900000000000001</c:v>
                </c:pt>
                <c:pt idx="2">
                  <c:v>0.27100000000000002</c:v>
                </c:pt>
                <c:pt idx="3">
                  <c:v>0.30599999999999999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76-47E4-8D5C-A34D34831884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Muy buena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A3111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Hoja1!$D$2:$D$5</c:f>
              <c:numCache>
                <c:formatCode>0%</c:formatCode>
                <c:ptCount val="4"/>
                <c:pt idx="0">
                  <c:v>0.217</c:v>
                </c:pt>
                <c:pt idx="1">
                  <c:v>0.25900000000000001</c:v>
                </c:pt>
                <c:pt idx="2">
                  <c:v>0.22900000000000001</c:v>
                </c:pt>
                <c:pt idx="3">
                  <c:v>0.23100000000000001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76-47E4-8D5C-A34D34831884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Excelente</c:v>
                </c:pt>
              </c:strCache>
            </c:strRef>
          </c:tx>
          <c:spPr>
            <a:solidFill>
              <a:srgbClr val="003B75"/>
            </a:solidFill>
            <a:ln>
              <a:solidFill>
                <a:srgbClr val="003B75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E76-47E4-8D5C-A34D3483188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DE76-47E4-8D5C-A34D3483188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E76-47E4-8D5C-A34D3483188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DE76-47E4-8D5C-A34D348318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Comfandi</c:v>
                </c:pt>
                <c:pt idx="1">
                  <c:v>Comfenalco</c:v>
                </c:pt>
                <c:pt idx="2">
                  <c:v>No afiliado</c:v>
                </c:pt>
                <c:pt idx="3">
                  <c:v>Total</c:v>
                </c:pt>
              </c:strCache>
            </c:strRef>
          </c:cat>
          <c:val>
            <c:numRef>
              <c:f>Hoja1!$E$2:$E$5</c:f>
              <c:numCache>
                <c:formatCode>0%</c:formatCode>
                <c:ptCount val="4"/>
                <c:pt idx="0">
                  <c:v>0.37</c:v>
                </c:pt>
                <c:pt idx="1">
                  <c:v>0.40699999999999997</c:v>
                </c:pt>
                <c:pt idx="2">
                  <c:v>0.33300000000000002</c:v>
                </c:pt>
                <c:pt idx="3">
                  <c:v>0.36399999999999999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76-47E4-8D5C-A34D348318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64695216"/>
        <c:axId val="164695632"/>
      </c:barChart>
      <c:catAx>
        <c:axId val="16469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64695632"/>
        <c:crosses val="autoZero"/>
        <c:auto val="1"/>
        <c:lblAlgn val="ctr"/>
        <c:lblOffset val="100"/>
        <c:noMultiLvlLbl val="0"/>
      </c:catAx>
      <c:valAx>
        <c:axId val="1646956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6469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707-459A-B973-327585202B74}"/>
              </c:ext>
            </c:extLst>
          </c:dPt>
          <c:dPt>
            <c:idx val="1"/>
            <c:bubble3D val="0"/>
            <c:spPr>
              <a:solidFill>
                <a:srgbClr val="2674BB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707-459A-B973-327585202B7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707-459A-B973-327585202B7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707-459A-B973-327585202B74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707-459A-B973-327585202B74}"/>
                </c:ext>
              </c:extLst>
            </c:dLbl>
            <c:dLbl>
              <c:idx val="1"/>
              <c:layout>
                <c:manualLayout>
                  <c:x val="0.25887443027196327"/>
                  <c:y val="0.1764772559334226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fld id="{A8E86D1C-9BCA-4B9A-9105-52F588AE48C8}" type="CATEGORYNAME">
                      <a:rPr lang="en-US" sz="1200" b="1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pPr>
                        <a:defRPr sz="1200" b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defRPr>
                      </a:pPr>
                      <a:t>[NOMBRE DE CATEGORÍA]</a:t>
                    </a:fld>
                    <a:r>
                      <a:rPr lang="en-US" sz="1200" b="1" baseline="0" dirty="0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t> </a:t>
                    </a:r>
                    <a:fld id="{6D267B23-613D-42C2-9AB1-2161CCA808B3}" type="VALUE">
                      <a:rPr lang="en-US" sz="1200" b="1" baseline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pPr>
                        <a:defRPr sz="1200" b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defRPr>
                      </a:pPr>
                      <a:t>[VALOR]</a:t>
                    </a:fld>
                    <a:endParaRPr lang="en-US" sz="1200" b="1" baseline="0" dirty="0" smtClean="0">
                      <a:solidFill>
                        <a:schemeClr val="bg1"/>
                      </a:solidFill>
                      <a:latin typeface="Arial Rounded MT Bold" panose="020F070403050403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63736904558124"/>
                      <c:h val="0.2876475050573162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707-459A-B973-327585202B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0.67700000000000005</c:v>
                </c:pt>
                <c:pt idx="1">
                  <c:v>0.315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07-459A-B973-327585202B74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57706686395191"/>
          <c:y val="2.8645833333333332E-2"/>
          <c:w val="0.60422933136048085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EE4639"/>
              </a:solidFill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03D8-4EDA-85C4-3D36857B0C6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EED-460C-80A8-CC9CD27E501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EED-460C-80A8-CC9CD27E501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03D8-4EDA-85C4-3D36857B0C62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03D8-4EDA-85C4-3D36857B0C62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03D8-4EDA-85C4-3D36857B0C62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EED-460C-80A8-CC9CD27E5017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EED-460C-80A8-CC9CD27E5017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EED-460C-80A8-CC9CD27E50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Imágenes lejanas no reales</c:v>
                </c:pt>
                <c:pt idx="1">
                  <c:v>Imágenes y videos de baja calidad</c:v>
                </c:pt>
                <c:pt idx="2">
                  <c:v>Promociones poco claras o confusas</c:v>
                </c:pt>
                <c:pt idx="3">
                  <c:v>Dificultad para contactar y obtener más información</c:v>
                </c:pt>
                <c:pt idx="4">
                  <c:v>Ausencia de testimonios y experiencias de clientes</c:v>
                </c:pt>
                <c:pt idx="5">
                  <c:v>Falta de información detallada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0.124</c:v>
                </c:pt>
                <c:pt idx="1">
                  <c:v>0.13200000000000001</c:v>
                </c:pt>
                <c:pt idx="2">
                  <c:v>0.13200000000000001</c:v>
                </c:pt>
                <c:pt idx="3">
                  <c:v>0.17399999999999999</c:v>
                </c:pt>
                <c:pt idx="4">
                  <c:v>0.19</c:v>
                </c:pt>
                <c:pt idx="5">
                  <c:v>0.33900000000000002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EED-460C-80A8-CC9CD27E50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854-4028-A5C4-BB281DCD3C7F}"/>
              </c:ext>
            </c:extLst>
          </c:dPt>
          <c:dPt>
            <c:idx val="1"/>
            <c:bubble3D val="0"/>
            <c:spPr>
              <a:solidFill>
                <a:srgbClr val="2674BB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854-4028-A5C4-BB281DCD3C7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854-4028-A5C4-BB281DCD3C7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854-4028-A5C4-BB281DCD3C7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854-4028-A5C4-BB281DCD3C7F}"/>
                </c:ext>
              </c:extLst>
            </c:dLbl>
            <c:dLbl>
              <c:idx val="1"/>
              <c:layout>
                <c:manualLayout>
                  <c:x val="0.25887443027196327"/>
                  <c:y val="0.1764772559334226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fld id="{A8E86D1C-9BCA-4B9A-9105-52F588AE48C8}" type="CATEGORYNAME">
                      <a:rPr lang="en-US" sz="1200" b="1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pPr>
                        <a:defRPr sz="1200" b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defRPr>
                      </a:pPr>
                      <a:t>[NOMBRE DE CATEGORÍA]</a:t>
                    </a:fld>
                    <a:r>
                      <a:rPr lang="en-US" sz="1200" b="1" baseline="0" dirty="0" smtClean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t> </a:t>
                    </a:r>
                    <a:fld id="{6D267B23-613D-42C2-9AB1-2161CCA808B3}" type="VALUE">
                      <a:rPr lang="en-US" sz="1200" b="1" baseline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</a:rPr>
                      <a:pPr>
                        <a:defRPr sz="1200" b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defRPr>
                      </a:pPr>
                      <a:t>[VALOR]</a:t>
                    </a:fld>
                    <a:endParaRPr lang="en-US" sz="1200" b="1" baseline="0" dirty="0" smtClean="0">
                      <a:solidFill>
                        <a:schemeClr val="bg1"/>
                      </a:solidFill>
                      <a:latin typeface="Arial Rounded MT Bold" panose="020F070403050403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63736904558124"/>
                      <c:h val="0.2876475050573162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854-4028-A5C4-BB281DCD3C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0.67700000000000005</c:v>
                </c:pt>
                <c:pt idx="1">
                  <c:v>0.315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54-4028-A5C4-BB281DCD3C7F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57706686395191"/>
          <c:y val="2.8645833333333332E-2"/>
          <c:w val="0.56029719872516281"/>
          <c:h val="0.90844918799212604"/>
        </c:manualLayout>
      </c:layout>
      <c:barChart>
        <c:barDir val="bar"/>
        <c:grouping val="clustered"/>
        <c:varyColors val="0"/>
        <c:ser>
          <c:idx val="3"/>
          <c:order val="0"/>
          <c:spPr>
            <a:solidFill>
              <a:srgbClr val="002060"/>
            </a:solidFill>
            <a:ln>
              <a:solidFill>
                <a:srgbClr val="042C6A"/>
              </a:solidFill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2674BB"/>
              </a:solidFill>
              <a:ln>
                <a:solidFill>
                  <a:srgbClr val="2674B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EED-460C-80A8-CC9CD27E501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EED-460C-80A8-CC9CD27E501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EED-460C-80A8-CC9CD27E501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425-4E56-A668-6597A10DC87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425-4E56-A668-6597A10DC877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EED-460C-80A8-CC9CD27E5017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EED-460C-80A8-CC9CD27E5017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CEED-460C-80A8-CC9CD27E50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Programas y actividades especiales para diferentes edades</c:v>
                </c:pt>
                <c:pt idx="1">
                  <c:v>Ofertas de paquetes familiares y grupales</c:v>
                </c:pt>
                <c:pt idx="2">
                  <c:v>Imágenes reales</c:v>
                </c:pt>
                <c:pt idx="3">
                  <c:v>Información detallada sobre las actividades y servicios ofrecidos</c:v>
                </c:pt>
                <c:pt idx="4">
                  <c:v>Imágenes y videos de alta calidad de las instalaciones</c:v>
                </c:pt>
                <c:pt idx="5">
                  <c:v>Testimonios y reseñas de clientes satisfechos</c:v>
                </c:pt>
                <c:pt idx="6">
                  <c:v>Promociones y descuentos exclusivos</c:v>
                </c:pt>
              </c:strCache>
            </c:strRef>
          </c:cat>
          <c:val>
            <c:numRef>
              <c:f>Hoja1!$B$2:$B$8</c:f>
              <c:numCache>
                <c:formatCode>0%</c:formatCode>
                <c:ptCount val="7"/>
                <c:pt idx="0">
                  <c:v>0.19800000000000001</c:v>
                </c:pt>
                <c:pt idx="1">
                  <c:v>0.26800000000000002</c:v>
                </c:pt>
                <c:pt idx="2">
                  <c:v>0.28599999999999998</c:v>
                </c:pt>
                <c:pt idx="3">
                  <c:v>0.38300000000000001</c:v>
                </c:pt>
                <c:pt idx="4">
                  <c:v>0.39600000000000002</c:v>
                </c:pt>
                <c:pt idx="5">
                  <c:v>0.443</c:v>
                </c:pt>
                <c:pt idx="6">
                  <c:v>0.45300000000000001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EED-460C-80A8-CC9CD27E50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 panose="020B0604020202020204" pitchFamily="34" charset="0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one"/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B75"/>
              </a:solidFill>
              <a:ln>
                <a:solidFill>
                  <a:srgbClr val="003B7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09-417E-BA26-81862C33AF16}"/>
              </c:ext>
            </c:extLst>
          </c:dPt>
          <c:dPt>
            <c:idx val="1"/>
            <c:invertIfNegative val="0"/>
            <c:bubble3D val="0"/>
            <c:spPr>
              <a:solidFill>
                <a:srgbClr val="EE4639"/>
              </a:solidFill>
              <a:ln>
                <a:solidFill>
                  <a:srgbClr val="EE463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1A09-417E-BA26-81862C33AF1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A09-417E-BA26-81862C33AF16}"/>
              </c:ext>
            </c:extLst>
          </c:dPt>
          <c:cat>
            <c:strRef>
              <c:f>Sheet1!$A$2:$A$4</c:f>
              <c:strCache>
                <c:ptCount val="3"/>
                <c:pt idx="0">
                  <c:v>Cuidar de mi salud</c:v>
                </c:pt>
                <c:pt idx="1">
                  <c:v>Pasar más tiempo con mi familia</c:v>
                </c:pt>
                <c:pt idx="2">
                  <c:v>Llegar a pensionarme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80</c:v>
                </c:pt>
                <c:pt idx="1">
                  <c:v>45</c:v>
                </c:pt>
                <c:pt idx="2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09-417E-BA26-81862C33AF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Cuidar de mi salud</c:v>
                </c:pt>
                <c:pt idx="1">
                  <c:v>Pasar más tiempo con mi familia</c:v>
                </c:pt>
                <c:pt idx="2">
                  <c:v>Llegar a pensionarme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20</c:v>
                </c:pt>
                <c:pt idx="1">
                  <c:v>55</c:v>
                </c:pt>
                <c:pt idx="2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09-417E-BA26-81862C33AF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7300152"/>
        <c:axId val="567299824"/>
      </c:barChart>
      <c:catAx>
        <c:axId val="5673001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567299824"/>
        <c:crosses val="autoZero"/>
        <c:auto val="1"/>
        <c:lblAlgn val="ctr"/>
        <c:lblOffset val="100"/>
        <c:noMultiLvlLbl val="0"/>
      </c:catAx>
      <c:valAx>
        <c:axId val="56729982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567300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A31115"/>
              </a:solidFill>
              <a:ln w="19050">
                <a:solidFill>
                  <a:srgbClr val="A3111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59D-4E45-B32D-DA5F3FFA2A01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accent1">
                    <a:lumMod val="7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59D-4E45-B32D-DA5F3FFA2A01}"/>
              </c:ext>
            </c:extLst>
          </c:dPt>
          <c:cat>
            <c:strRef>
              <c:f>Hoja1!$A$2:$A$3</c:f>
              <c:strCache>
                <c:ptCount val="2"/>
                <c:pt idx="0">
                  <c:v>No</c:v>
                </c:pt>
                <c:pt idx="1">
                  <c:v>Sí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9D-4E45-B32D-DA5F3FFA2A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3B75"/>
              </a:solidFill>
              <a:ln>
                <a:solidFill>
                  <a:srgbClr val="003B7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82-4892-9DA3-1779A42CFCFD}"/>
              </c:ext>
            </c:extLst>
          </c:dPt>
          <c:dPt>
            <c:idx val="1"/>
            <c:invertIfNegative val="0"/>
            <c:bubble3D val="0"/>
            <c:spPr>
              <a:solidFill>
                <a:srgbClr val="EE4639"/>
              </a:solidFill>
              <a:ln>
                <a:solidFill>
                  <a:srgbClr val="EE463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82-4892-9DA3-1779A42CFCF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382-4892-9DA3-1779A42CFCFD}"/>
              </c:ext>
            </c:extLst>
          </c:dPt>
          <c:dLbls>
            <c:dLbl>
              <c:idx val="0"/>
              <c:layout>
                <c:manualLayout>
                  <c:x val="0.16770061318861929"/>
                  <c:y val="1.6682351624987505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382-4892-9DA3-1779A42CFCFD}"/>
                </c:ext>
              </c:extLst>
            </c:dLbl>
            <c:dLbl>
              <c:idx val="1"/>
              <c:layout>
                <c:manualLayout>
                  <c:x val="0.15141900025768537"/>
                  <c:y val="3.63982785620444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382-4892-9DA3-1779A42CFCFD}"/>
                </c:ext>
              </c:extLst>
            </c:dLbl>
            <c:dLbl>
              <c:idx val="2"/>
              <c:layout>
                <c:manualLayout>
                  <c:x val="3.9075871034241386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E382-4892-9DA3-1779A42CFCFD}"/>
                </c:ext>
              </c:extLst>
            </c:dLbl>
            <c:dLbl>
              <c:idx val="3"/>
              <c:layout>
                <c:manualLayout>
                  <c:x val="3.0935064568774432E-2"/>
                  <c:y val="1.3345881299990004E-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E382-4892-9DA3-1779A42CFC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Tengo un ingreso económico bajo, no puedo acceder a productos del sistema financiero</c:v>
                </c:pt>
                <c:pt idx="1">
                  <c:v>No me gustan las deudas, prefiero no tener tarjetas de créditos ni créditos</c:v>
                </c:pt>
                <c:pt idx="2">
                  <c:v>Tengo el suficiente ingreso económico para no necesitarlo</c:v>
                </c:pt>
                <c:pt idx="3">
                  <c:v>No los necesito cuento con ahorros suficientes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0.54</c:v>
                </c:pt>
                <c:pt idx="1">
                  <c:v>0.48</c:v>
                </c:pt>
                <c:pt idx="2">
                  <c:v>0.06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382-4892-9DA3-1779A42CFC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Tengo un ingreso económico bajo, no puedo acceder a productos del sistema financiero</c:v>
                </c:pt>
                <c:pt idx="1">
                  <c:v>No me gustan las deudas, prefiero no tener tarjetas de créditos ni créditos</c:v>
                </c:pt>
                <c:pt idx="2">
                  <c:v>Tengo el suficiente ingreso económico para no necesitarlo</c:v>
                </c:pt>
                <c:pt idx="3">
                  <c:v>No los necesito cuento con ahorros suficientes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0.46</c:v>
                </c:pt>
                <c:pt idx="1">
                  <c:v>0.52</c:v>
                </c:pt>
                <c:pt idx="2">
                  <c:v>0.94</c:v>
                </c:pt>
                <c:pt idx="3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382-4892-9DA3-1779A42CF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67300152"/>
        <c:axId val="567299824"/>
      </c:barChart>
      <c:catAx>
        <c:axId val="5673001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567299824"/>
        <c:crosses val="autoZero"/>
        <c:auto val="1"/>
        <c:lblAlgn val="ctr"/>
        <c:lblOffset val="100"/>
        <c:noMultiLvlLbl val="0"/>
      </c:catAx>
      <c:valAx>
        <c:axId val="56729982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567300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A02F-4893-BEDF-532DCC2296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Tardes caleñas</c:v>
                </c:pt>
                <c:pt idx="1">
                  <c:v>Comfandi Pance</c:v>
                </c:pt>
                <c:pt idx="2">
                  <c:v>Acuaparque de la Caña</c:v>
                </c:pt>
                <c:pt idx="3">
                  <c:v>Centro Recreacional Yanaconas</c:v>
                </c:pt>
                <c:pt idx="4">
                  <c:v>Los Andes Club</c:v>
                </c:pt>
                <c:pt idx="5">
                  <c:v>Club Noel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0.47</c:v>
                </c:pt>
                <c:pt idx="1">
                  <c:v>0.4</c:v>
                </c:pt>
                <c:pt idx="2">
                  <c:v>0.25</c:v>
                </c:pt>
                <c:pt idx="3">
                  <c:v>0.23</c:v>
                </c:pt>
                <c:pt idx="4">
                  <c:v>7.0000000000000007E-2</c:v>
                </c:pt>
                <c:pt idx="5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2F-4893-BEDF-532DCC229603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02F-4893-BEDF-532DCC22960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A02F-4893-BEDF-532DCC2296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Tardes caleñas</c:v>
                </c:pt>
                <c:pt idx="1">
                  <c:v>Comfandi Pance</c:v>
                </c:pt>
                <c:pt idx="2">
                  <c:v>Acuaparque de la Caña</c:v>
                </c:pt>
                <c:pt idx="3">
                  <c:v>Centro Recreacional Yanaconas</c:v>
                </c:pt>
                <c:pt idx="4">
                  <c:v>Los Andes Club</c:v>
                </c:pt>
                <c:pt idx="5">
                  <c:v>Club Noel</c:v>
                </c:pt>
              </c:strCache>
            </c:strRef>
          </c:cat>
          <c:val>
            <c:numRef>
              <c:f>Hoja1!$C$2:$C$7</c:f>
              <c:numCache>
                <c:formatCode>0%</c:formatCode>
                <c:ptCount val="6"/>
                <c:pt idx="0">
                  <c:v>0.37</c:v>
                </c:pt>
                <c:pt idx="1">
                  <c:v>0.34</c:v>
                </c:pt>
                <c:pt idx="2">
                  <c:v>0.22</c:v>
                </c:pt>
                <c:pt idx="3">
                  <c:v>0.32</c:v>
                </c:pt>
                <c:pt idx="4">
                  <c:v>0.06</c:v>
                </c:pt>
                <c:pt idx="5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02F-4893-BEDF-532DCC229603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A02F-4893-BEDF-532DCC22960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A02F-4893-BEDF-532DCC229603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A02F-4893-BEDF-532DCC2296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Tardes caleñas</c:v>
                </c:pt>
                <c:pt idx="1">
                  <c:v>Comfandi Pance</c:v>
                </c:pt>
                <c:pt idx="2">
                  <c:v>Acuaparque de la Caña</c:v>
                </c:pt>
                <c:pt idx="3">
                  <c:v>Centro Recreacional Yanaconas</c:v>
                </c:pt>
                <c:pt idx="4">
                  <c:v>Los Andes Club</c:v>
                </c:pt>
                <c:pt idx="5">
                  <c:v>Club Noel</c:v>
                </c:pt>
              </c:strCache>
            </c:strRef>
          </c:cat>
          <c:val>
            <c:numRef>
              <c:f>Hoja1!$D$2:$D$7</c:f>
              <c:numCache>
                <c:formatCode>0%</c:formatCode>
                <c:ptCount val="6"/>
                <c:pt idx="0">
                  <c:v>0.35</c:v>
                </c:pt>
                <c:pt idx="1">
                  <c:v>0.4</c:v>
                </c:pt>
                <c:pt idx="2">
                  <c:v>0.28999999999999998</c:v>
                </c:pt>
                <c:pt idx="3">
                  <c:v>0.16</c:v>
                </c:pt>
                <c:pt idx="4">
                  <c:v>0.11</c:v>
                </c:pt>
                <c:pt idx="5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02F-4893-BEDF-532DCC229603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A3111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Tardes caleñas</c:v>
                </c:pt>
                <c:pt idx="1">
                  <c:v>Comfandi Pance</c:v>
                </c:pt>
                <c:pt idx="2">
                  <c:v>Acuaparque de la Caña</c:v>
                </c:pt>
                <c:pt idx="3">
                  <c:v>Centro Recreacional Yanaconas</c:v>
                </c:pt>
                <c:pt idx="4">
                  <c:v>Los Andes Club</c:v>
                </c:pt>
                <c:pt idx="5">
                  <c:v>Club Noel</c:v>
                </c:pt>
              </c:strCache>
            </c:strRef>
          </c:cat>
          <c:val>
            <c:numRef>
              <c:f>Hoja1!$E$2:$E$7</c:f>
              <c:numCache>
                <c:formatCode>0%</c:formatCode>
                <c:ptCount val="6"/>
                <c:pt idx="0">
                  <c:v>0.4</c:v>
                </c:pt>
                <c:pt idx="1">
                  <c:v>0.39</c:v>
                </c:pt>
                <c:pt idx="2">
                  <c:v>0.26</c:v>
                </c:pt>
                <c:pt idx="3">
                  <c:v>0.21</c:v>
                </c:pt>
                <c:pt idx="4">
                  <c:v>0.08</c:v>
                </c:pt>
                <c:pt idx="5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02F-4893-BEDF-532DCC2296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Comfandi</c:v>
                </c:pt>
              </c:strCache>
            </c:strRef>
          </c:tx>
          <c:spPr>
            <a:solidFill>
              <a:srgbClr val="2674BB"/>
            </a:solidFill>
            <a:ln>
              <a:solidFill>
                <a:srgbClr val="2674BB"/>
              </a:solidFill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3530-4A60-9644-4F7A79BA2C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Una vez al año</c:v>
                </c:pt>
                <c:pt idx="1">
                  <c:v>Cada dos o tres meses</c:v>
                </c:pt>
                <c:pt idx="2">
                  <c:v>Una vez al mes</c:v>
                </c:pt>
                <c:pt idx="3">
                  <c:v>Varias veces al mes</c:v>
                </c:pt>
                <c:pt idx="4">
                  <c:v>No ha ido</c:v>
                </c:pt>
                <c:pt idx="5">
                  <c:v>Esporádicamente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0.3</c:v>
                </c:pt>
                <c:pt idx="1">
                  <c:v>0.36</c:v>
                </c:pt>
                <c:pt idx="2">
                  <c:v>0.21</c:v>
                </c:pt>
                <c:pt idx="3">
                  <c:v>0.09</c:v>
                </c:pt>
                <c:pt idx="4">
                  <c:v>0.01</c:v>
                </c:pt>
                <c:pt idx="5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30-4A60-9644-4F7A79BA2C2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Comfenalco</c:v>
                </c:pt>
              </c:strCache>
            </c:strRef>
          </c:tx>
          <c:spPr>
            <a:solidFill>
              <a:srgbClr val="006600"/>
            </a:solidFill>
            <a:ln>
              <a:solidFill>
                <a:srgbClr val="006600"/>
              </a:solidFill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>
                          <a:lumMod val="50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530-4A60-9644-4F7A79BA2C2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3530-4A60-9644-4F7A79BA2C2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530-4A60-9644-4F7A79BA2C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Una vez al año</c:v>
                </c:pt>
                <c:pt idx="1">
                  <c:v>Cada dos o tres meses</c:v>
                </c:pt>
                <c:pt idx="2">
                  <c:v>Una vez al mes</c:v>
                </c:pt>
                <c:pt idx="3">
                  <c:v>Varias veces al mes</c:v>
                </c:pt>
                <c:pt idx="4">
                  <c:v>No ha ido</c:v>
                </c:pt>
                <c:pt idx="5">
                  <c:v>Esporádicamente</c:v>
                </c:pt>
              </c:strCache>
            </c:strRef>
          </c:cat>
          <c:val>
            <c:numRef>
              <c:f>Hoja1!$C$2:$C$7</c:f>
              <c:numCache>
                <c:formatCode>0%</c:formatCode>
                <c:ptCount val="6"/>
                <c:pt idx="0">
                  <c:v>0.26</c:v>
                </c:pt>
                <c:pt idx="1">
                  <c:v>0.32</c:v>
                </c:pt>
                <c:pt idx="2">
                  <c:v>0.26</c:v>
                </c:pt>
                <c:pt idx="3">
                  <c:v>0.11</c:v>
                </c:pt>
                <c:pt idx="4">
                  <c:v>0.05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30-4A60-9644-4F7A79BA2C2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No afiliado</c:v>
                </c:pt>
              </c:strCache>
            </c:strRef>
          </c:tx>
          <c:spPr>
            <a:solidFill>
              <a:srgbClr val="666666"/>
            </a:solidFill>
            <a:ln>
              <a:solidFill>
                <a:srgbClr val="666666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3530-4A60-9644-4F7A79BA2C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Una vez al año</c:v>
                </c:pt>
                <c:pt idx="1">
                  <c:v>Cada dos o tres meses</c:v>
                </c:pt>
                <c:pt idx="2">
                  <c:v>Una vez al mes</c:v>
                </c:pt>
                <c:pt idx="3">
                  <c:v>Varias veces al mes</c:v>
                </c:pt>
                <c:pt idx="4">
                  <c:v>No ha ido</c:v>
                </c:pt>
                <c:pt idx="5">
                  <c:v>Esporádicamente</c:v>
                </c:pt>
              </c:strCache>
            </c:strRef>
          </c:cat>
          <c:val>
            <c:numRef>
              <c:f>Hoja1!$D$2:$D$7</c:f>
              <c:numCache>
                <c:formatCode>0%</c:formatCode>
                <c:ptCount val="6"/>
                <c:pt idx="0">
                  <c:v>0.47</c:v>
                </c:pt>
                <c:pt idx="1">
                  <c:v>0.3</c:v>
                </c:pt>
                <c:pt idx="2">
                  <c:v>0.11</c:v>
                </c:pt>
                <c:pt idx="3">
                  <c:v>0.05</c:v>
                </c:pt>
                <c:pt idx="4">
                  <c:v>0.04</c:v>
                </c:pt>
                <c:pt idx="5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530-4A60-9644-4F7A79BA2C2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A31115"/>
            </a:solidFill>
            <a:ln>
              <a:solidFill>
                <a:srgbClr val="A31115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Una vez al año</c:v>
                </c:pt>
                <c:pt idx="1">
                  <c:v>Cada dos o tres meses</c:v>
                </c:pt>
                <c:pt idx="2">
                  <c:v>Una vez al mes</c:v>
                </c:pt>
                <c:pt idx="3">
                  <c:v>Varias veces al mes</c:v>
                </c:pt>
                <c:pt idx="4">
                  <c:v>No ha ido</c:v>
                </c:pt>
                <c:pt idx="5">
                  <c:v>Esporádicamente</c:v>
                </c:pt>
              </c:strCache>
            </c:strRef>
          </c:cat>
          <c:val>
            <c:numRef>
              <c:f>Hoja1!$E$2:$E$7</c:f>
              <c:numCache>
                <c:formatCode>0%</c:formatCode>
                <c:ptCount val="6"/>
                <c:pt idx="0">
                  <c:v>0.37</c:v>
                </c:pt>
                <c:pt idx="1">
                  <c:v>0.33</c:v>
                </c:pt>
                <c:pt idx="2">
                  <c:v>0.17</c:v>
                </c:pt>
                <c:pt idx="3">
                  <c:v>0.08</c:v>
                </c:pt>
                <c:pt idx="4">
                  <c:v>0.03</c:v>
                </c:pt>
                <c:pt idx="5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530-4A60-9644-4F7A79BA2C2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127769936"/>
        <c:axId val="127775760"/>
      </c:barChart>
      <c:catAx>
        <c:axId val="12776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8004697501709889"/>
          <c:y val="4.2578482170070098E-2"/>
          <c:w val="0.57515876767722984"/>
          <c:h val="0.91484303565985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rgbClr val="002060"/>
              </a:solidFill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56F9-40D9-A9A7-01674AE5907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56F9-40D9-A9A7-01674AE5907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6F9-40D9-A9A7-01674AE5907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rgbClr val="666666"/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56F9-40D9-A9A7-01674AE59078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 Rounded MT Bold" panose="020F0704030504030204" pitchFamily="34" charset="0"/>
                      <a:ea typeface="Roboto" panose="02000000000000000000" pitchFamily="2" charset="0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6F9-40D9-A9A7-01674AE590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666666"/>
                    </a:solidFill>
                    <a:latin typeface="Arial Rounded MT Bold" panose="020F0704030504030204" pitchFamily="34" charset="0"/>
                    <a:ea typeface="Roboto" panose="02000000000000000000" pitchFamily="2" charset="0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Celebrar ocasiones especiales</c:v>
                </c:pt>
                <c:pt idx="1">
                  <c:v>Conocer un nuevo lugar</c:v>
                </c:pt>
                <c:pt idx="2">
                  <c:v>Desconectar del trabajo o la rutina diaria</c:v>
                </c:pt>
                <c:pt idx="3">
                  <c:v>Diversión y entretenimiento</c:v>
                </c:pt>
                <c:pt idx="4">
                  <c:v>Relajación y descanso</c:v>
                </c:pt>
                <c:pt idx="5">
                  <c:v>Convivir con familia y/o amigos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3.5999999999999997E-2</c:v>
                </c:pt>
                <c:pt idx="1">
                  <c:v>4.3999999999999997E-2</c:v>
                </c:pt>
                <c:pt idx="2">
                  <c:v>5.7000000000000002E-2</c:v>
                </c:pt>
                <c:pt idx="3">
                  <c:v>0.20799999999999999</c:v>
                </c:pt>
                <c:pt idx="4">
                  <c:v>0.26600000000000001</c:v>
                </c:pt>
                <c:pt idx="5">
                  <c:v>0.32300000000000001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F9-40D9-A9A7-01674AE590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27769936"/>
        <c:axId val="127775760"/>
      </c:barChart>
      <c:catAx>
        <c:axId val="12776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+mn-cs"/>
              </a:defRPr>
            </a:pPr>
            <a:endParaRPr lang="es-CO"/>
          </a:p>
        </c:txPr>
        <c:crossAx val="127775760"/>
        <c:crosses val="autoZero"/>
        <c:auto val="1"/>
        <c:lblAlgn val="ctr"/>
        <c:lblOffset val="100"/>
        <c:noMultiLvlLbl val="0"/>
      </c:catAx>
      <c:valAx>
        <c:axId val="12777576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776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1</cdr:x>
      <cdr:y>0</cdr:y>
    </cdr:from>
    <cdr:to>
      <cdr:x>1</cdr:x>
      <cdr:y>0</cdr:y>
    </cdr:to>
    <cdr:cxnSp macro="">
      <cdr:nvCxnSpPr>
        <cdr:cNvPr id="3" name="Conector angular 2"/>
        <cdr:cNvCxnSpPr/>
      </cdr:nvCxnSpPr>
      <cdr:spPr>
        <a:xfrm xmlns:a="http://schemas.openxmlformats.org/drawingml/2006/main" rot="10800000" flipV="1">
          <a:off x="5143767" y="0"/>
          <a:ext cx="0" cy="0"/>
        </a:xfrm>
        <a:prstGeom xmlns:a="http://schemas.openxmlformats.org/drawingml/2006/main" prst="bentConnector3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1</cdr:x>
      <cdr:y>0</cdr:y>
    </cdr:from>
    <cdr:to>
      <cdr:x>1</cdr:x>
      <cdr:y>0</cdr:y>
    </cdr:to>
    <cdr:cxnSp macro="">
      <cdr:nvCxnSpPr>
        <cdr:cNvPr id="3" name="Conector angular 2"/>
        <cdr:cNvCxnSpPr/>
      </cdr:nvCxnSpPr>
      <cdr:spPr>
        <a:xfrm xmlns:a="http://schemas.openxmlformats.org/drawingml/2006/main" rot="10800000" flipV="1">
          <a:off x="5143767" y="0"/>
          <a:ext cx="0" cy="0"/>
        </a:xfrm>
        <a:prstGeom xmlns:a="http://schemas.openxmlformats.org/drawingml/2006/main" prst="bentConnector3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1</cdr:x>
      <cdr:y>0</cdr:y>
    </cdr:from>
    <cdr:to>
      <cdr:x>1</cdr:x>
      <cdr:y>0</cdr:y>
    </cdr:to>
    <cdr:cxnSp macro="">
      <cdr:nvCxnSpPr>
        <cdr:cNvPr id="3" name="Conector angular 2"/>
        <cdr:cNvCxnSpPr/>
      </cdr:nvCxnSpPr>
      <cdr:spPr>
        <a:xfrm xmlns:a="http://schemas.openxmlformats.org/drawingml/2006/main" rot="10800000" flipV="1">
          <a:off x="5143767" y="0"/>
          <a:ext cx="0" cy="0"/>
        </a:xfrm>
        <a:prstGeom xmlns:a="http://schemas.openxmlformats.org/drawingml/2006/main" prst="bentConnector3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1</cdr:x>
      <cdr:y>0</cdr:y>
    </cdr:from>
    <cdr:to>
      <cdr:x>1</cdr:x>
      <cdr:y>0</cdr:y>
    </cdr:to>
    <cdr:cxnSp macro="">
      <cdr:nvCxnSpPr>
        <cdr:cNvPr id="3" name="Conector angular 2"/>
        <cdr:cNvCxnSpPr/>
      </cdr:nvCxnSpPr>
      <cdr:spPr>
        <a:xfrm xmlns:a="http://schemas.openxmlformats.org/drawingml/2006/main" rot="10800000" flipV="1">
          <a:off x="5143767" y="0"/>
          <a:ext cx="0" cy="0"/>
        </a:xfrm>
        <a:prstGeom xmlns:a="http://schemas.openxmlformats.org/drawingml/2006/main" prst="bentConnector3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0.86099</cdr:x>
      <cdr:y>0.27803</cdr:y>
    </cdr:from>
    <cdr:to>
      <cdr:x>0.97432</cdr:x>
      <cdr:y>0.34131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9841119" y="1513200"/>
          <a:ext cx="1295400" cy="3443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s-CO" sz="1400" b="0" dirty="0" smtClean="0">
              <a:latin typeface="Arial Rounded MT Bold" panose="020F0704030504030204" pitchFamily="34" charset="0"/>
            </a:rPr>
            <a:t>Calificación</a:t>
          </a:r>
          <a:endParaRPr lang="es-CO" sz="1400" b="0" dirty="0">
            <a:latin typeface="Arial Rounded MT Bold" panose="020F0704030504030204" pitchFamily="34" charset="0"/>
          </a:endParaRPr>
        </a:p>
      </cdr:txBody>
    </cdr:sp>
  </cdr:relSizeAnchor>
  <cdr:relSizeAnchor xmlns:cdr="http://schemas.openxmlformats.org/drawingml/2006/chartDrawing">
    <cdr:from>
      <cdr:x>0.04667</cdr:x>
      <cdr:y>0.02602</cdr:y>
    </cdr:from>
    <cdr:to>
      <cdr:x>0.07333</cdr:x>
      <cdr:y>0.81006</cdr:y>
    </cdr:to>
    <cdr:sp macro="" textlink="">
      <cdr:nvSpPr>
        <cdr:cNvPr id="3" name="Abrir llave 2"/>
        <cdr:cNvSpPr/>
      </cdr:nvSpPr>
      <cdr:spPr>
        <a:xfrm xmlns:a="http://schemas.openxmlformats.org/drawingml/2006/main">
          <a:off x="533400" y="141600"/>
          <a:ext cx="304800" cy="4267200"/>
        </a:xfrm>
        <a:prstGeom xmlns:a="http://schemas.openxmlformats.org/drawingml/2006/main" prst="leftBrac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CO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0.86099</cdr:x>
      <cdr:y>0.26403</cdr:y>
    </cdr:from>
    <cdr:to>
      <cdr:x>1</cdr:x>
      <cdr:y>0.32731</cdr:y>
    </cdr:to>
    <cdr:sp macro="" textlink="">
      <cdr:nvSpPr>
        <cdr:cNvPr id="2" name="CuadroTexto 1"/>
        <cdr:cNvSpPr txBox="1"/>
      </cdr:nvSpPr>
      <cdr:spPr>
        <a:xfrm xmlns:a="http://schemas.openxmlformats.org/drawingml/2006/main">
          <a:off x="10234762" y="1437000"/>
          <a:ext cx="1652439" cy="3444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s-CO" sz="1400" b="0" dirty="0" smtClean="0">
              <a:latin typeface="Arial Rounded MT Bold" panose="020F0704030504030204" pitchFamily="34" charset="0"/>
            </a:rPr>
            <a:t>Recomendación</a:t>
          </a:r>
          <a:endParaRPr lang="es-CO" sz="1400" b="0" dirty="0">
            <a:latin typeface="Arial Rounded MT Bold" panose="020F0704030504030204" pitchFamily="34" charset="0"/>
          </a:endParaRPr>
        </a:p>
      </cdr:txBody>
    </cdr:sp>
  </cdr:relSizeAnchor>
  <cdr:relSizeAnchor xmlns:cdr="http://schemas.openxmlformats.org/drawingml/2006/chartDrawing">
    <cdr:from>
      <cdr:x>0.04667</cdr:x>
      <cdr:y>0.02602</cdr:y>
    </cdr:from>
    <cdr:to>
      <cdr:x>0.07333</cdr:x>
      <cdr:y>0.6544</cdr:y>
    </cdr:to>
    <cdr:sp macro="" textlink="">
      <cdr:nvSpPr>
        <cdr:cNvPr id="3" name="Abrir llave 2"/>
        <cdr:cNvSpPr/>
      </cdr:nvSpPr>
      <cdr:spPr>
        <a:xfrm xmlns:a="http://schemas.openxmlformats.org/drawingml/2006/main">
          <a:off x="554776" y="141616"/>
          <a:ext cx="316912" cy="3420000"/>
        </a:xfrm>
        <a:prstGeom xmlns:a="http://schemas.openxmlformats.org/drawingml/2006/main" prst="leftBrac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CO"/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1</cdr:x>
      <cdr:y>0</cdr:y>
    </cdr:from>
    <cdr:to>
      <cdr:x>1</cdr:x>
      <cdr:y>0</cdr:y>
    </cdr:to>
    <cdr:cxnSp macro="">
      <cdr:nvCxnSpPr>
        <cdr:cNvPr id="3" name="Conector angular 2"/>
        <cdr:cNvCxnSpPr/>
      </cdr:nvCxnSpPr>
      <cdr:spPr>
        <a:xfrm xmlns:a="http://schemas.openxmlformats.org/drawingml/2006/main" rot="10800000" flipV="1">
          <a:off x="5143767" y="0"/>
          <a:ext cx="0" cy="0"/>
        </a:xfrm>
        <a:prstGeom xmlns:a="http://schemas.openxmlformats.org/drawingml/2006/main" prst="bentConnector3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1</cdr:x>
      <cdr:y>0</cdr:y>
    </cdr:from>
    <cdr:to>
      <cdr:x>1</cdr:x>
      <cdr:y>0</cdr:y>
    </cdr:to>
    <cdr:cxnSp macro="">
      <cdr:nvCxnSpPr>
        <cdr:cNvPr id="3" name="Conector angular 2"/>
        <cdr:cNvCxnSpPr/>
      </cdr:nvCxnSpPr>
      <cdr:spPr>
        <a:xfrm xmlns:a="http://schemas.openxmlformats.org/drawingml/2006/main" rot="10800000" flipV="1">
          <a:off x="5143767" y="0"/>
          <a:ext cx="0" cy="0"/>
        </a:xfrm>
        <a:prstGeom xmlns:a="http://schemas.openxmlformats.org/drawingml/2006/main" prst="bentConnector3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E4585-47C5-4980-ABD0-20F2374D8026}" type="datetimeFigureOut">
              <a:rPr lang="es-CO" smtClean="0"/>
              <a:t>12/08/2024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96345-7675-4CCD-9C0B-61112B06D83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3399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9391"/>
            <a:ext cx="1280160" cy="4876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6175" y="2440529"/>
            <a:ext cx="9915525" cy="3709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chart" Target="../charts/chart19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chart" Target="../charts/chart20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chart" Target="../charts/chart21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7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4.xml"/><Relationship Id="rId5" Type="http://schemas.openxmlformats.org/officeDocument/2006/relationships/image" Target="../media/image9.png"/><Relationship Id="rId4" Type="http://schemas.openxmlformats.org/officeDocument/2006/relationships/chart" Target="../charts/chart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6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6.xml"/><Relationship Id="rId5" Type="http://schemas.openxmlformats.org/officeDocument/2006/relationships/image" Target="../media/image9.png"/><Relationship Id="rId4" Type="http://schemas.openxmlformats.org/officeDocument/2006/relationships/chart" Target="../charts/char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8.xml"/><Relationship Id="rId5" Type="http://schemas.openxmlformats.org/officeDocument/2006/relationships/image" Target="../media/image9.png"/><Relationship Id="rId4" Type="http://schemas.openxmlformats.org/officeDocument/2006/relationships/chart" Target="../charts/char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9.xml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0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1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2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3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5.xml"/><Relationship Id="rId5" Type="http://schemas.openxmlformats.org/officeDocument/2006/relationships/chart" Target="../charts/chart44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6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8.xm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0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1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2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4.xml"/><Relationship Id="rId5" Type="http://schemas.openxmlformats.org/officeDocument/2006/relationships/chart" Target="../charts/chart53.xml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5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7.xml"/><Relationship Id="rId5" Type="http://schemas.openxmlformats.org/officeDocument/2006/relationships/chart" Target="../charts/chart56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0.xml"/><Relationship Id="rId5" Type="http://schemas.openxmlformats.org/officeDocument/2006/relationships/image" Target="../media/image9.png"/><Relationship Id="rId4" Type="http://schemas.openxmlformats.org/officeDocument/2006/relationships/chart" Target="../charts/chart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2.xml"/><Relationship Id="rId5" Type="http://schemas.openxmlformats.org/officeDocument/2006/relationships/chart" Target="../charts/chart61.xml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4.xml"/><Relationship Id="rId5" Type="http://schemas.openxmlformats.org/officeDocument/2006/relationships/chart" Target="../charts/chart63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5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6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8.xml"/><Relationship Id="rId5" Type="http://schemas.openxmlformats.org/officeDocument/2006/relationships/chart" Target="../charts/chart67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" y="0"/>
            <a:ext cx="12185650" cy="6858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0" y="5486400"/>
            <a:ext cx="2121407" cy="11612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1875" y="4800600"/>
            <a:ext cx="7391400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3600" dirty="0" smtClean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ea typeface="Roboto Black" panose="02000000000000000000" pitchFamily="2" charset="0"/>
                <a:cs typeface="Verdana"/>
              </a:rPr>
              <a:t>Estudio Recreación </a:t>
            </a:r>
            <a:r>
              <a:rPr lang="es-CO" sz="3600" dirty="0" err="1" smtClean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ea typeface="Roboto Black" panose="02000000000000000000" pitchFamily="2" charset="0"/>
                <a:cs typeface="Verdana"/>
              </a:rPr>
              <a:t>Comfandi</a:t>
            </a:r>
            <a:endParaRPr lang="es-CO" sz="3600" dirty="0" smtClean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  <a:ea typeface="Roboto Black" panose="02000000000000000000" pitchFamily="2" charset="0"/>
              <a:cs typeface="Verdana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3600" dirty="0" smtClean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ea typeface="Roboto Black" panose="02000000000000000000" pitchFamily="2" charset="0"/>
                <a:cs typeface="Verdana"/>
              </a:rPr>
              <a:t>Análisis Descriptivo</a:t>
            </a:r>
            <a:endParaRPr sz="36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  <a:ea typeface="Roboto Black" panose="02000000000000000000" pitchFamily="2" charset="0"/>
              <a:cs typeface="Verdana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6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  <a:b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TOP </a:t>
            </a:r>
            <a:r>
              <a:rPr lang="es-CO" sz="2800" b="0" spc="-5" dirty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OF H</a:t>
            </a:r>
            <a:r>
              <a:rPr lang="es-CO" sz="2800" b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EARD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5532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Q16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¿De los siguientes centros recreacionales cual está más cerca de su corazón?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Gráfico 14"/>
          <p:cNvGraphicFramePr/>
          <p:nvPr>
            <p:extLst>
              <p:ext uri="{D42A27DB-BD31-4B8C-83A1-F6EECF244321}">
                <p14:modId xmlns:p14="http://schemas.microsoft.com/office/powerpoint/2010/main" val="3214024280"/>
              </p:ext>
            </p:extLst>
          </p:nvPr>
        </p:nvGraphicFramePr>
        <p:xfrm>
          <a:off x="152400" y="780554"/>
          <a:ext cx="12039600" cy="5268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69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  <a:b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Próximo a visitar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5532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Q17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¿La próxima vez que pienses visitar un centro recreacional a cuál piensas ir? 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2714327258"/>
              </p:ext>
            </p:extLst>
          </p:nvPr>
        </p:nvGraphicFramePr>
        <p:xfrm>
          <a:off x="152400" y="1044493"/>
          <a:ext cx="11856718" cy="5268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366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14"/>
          <p:cNvSpPr txBox="1">
            <a:spLocks/>
          </p:cNvSpPr>
          <p:nvPr/>
        </p:nvSpPr>
        <p:spPr>
          <a:xfrm>
            <a:off x="2612571" y="220218"/>
            <a:ext cx="697547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Frecuencia de visita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965" y="65532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Q18 ¿Con qué frecuencia sueles visitar estos centros recreacionales?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Gráfico 36"/>
          <p:cNvGraphicFramePr/>
          <p:nvPr>
            <p:extLst>
              <p:ext uri="{D42A27DB-BD31-4B8C-83A1-F6EECF244321}">
                <p14:modId xmlns:p14="http://schemas.microsoft.com/office/powerpoint/2010/main" val="2500465506"/>
              </p:ext>
            </p:extLst>
          </p:nvPr>
        </p:nvGraphicFramePr>
        <p:xfrm>
          <a:off x="152400" y="1044493"/>
          <a:ext cx="11856718" cy="5268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793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14"/>
          <p:cNvSpPr txBox="1">
            <a:spLocks/>
          </p:cNvSpPr>
          <p:nvPr/>
        </p:nvSpPr>
        <p:spPr>
          <a:xfrm>
            <a:off x="2612571" y="220218"/>
            <a:ext cx="697547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Motivos de visita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964" y="655320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Q19 ¿Cuál es la principal razón que te motiva a adquirir experiencias recreativas o ir a centros recreativos?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" name="Tabla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100387"/>
              </p:ext>
            </p:extLst>
          </p:nvPr>
        </p:nvGraphicFramePr>
        <p:xfrm>
          <a:off x="3408614" y="4551780"/>
          <a:ext cx="5383387" cy="172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Motivo de visita</a:t>
                      </a:r>
                      <a:endParaRPr lang="es-CO" sz="11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Convivir con familia y/o amigos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Relajación y descanso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Diversión y entretenimiento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Desconectar del trabajo o la rutina diaria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752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Conocer un nuevo lugar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717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Celebrar ocasiones especiales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775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aphicFrame>
        <p:nvGraphicFramePr>
          <p:cNvPr id="37" name="Gráfico 36"/>
          <p:cNvGraphicFramePr/>
          <p:nvPr>
            <p:extLst>
              <p:ext uri="{D42A27DB-BD31-4B8C-83A1-F6EECF244321}">
                <p14:modId xmlns:p14="http://schemas.microsoft.com/office/powerpoint/2010/main" val="75038524"/>
              </p:ext>
            </p:extLst>
          </p:nvPr>
        </p:nvGraphicFramePr>
        <p:xfrm>
          <a:off x="1341624" y="1182860"/>
          <a:ext cx="9923147" cy="328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2222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14"/>
          <p:cNvSpPr txBox="1">
            <a:spLocks/>
          </p:cNvSpPr>
          <p:nvPr/>
        </p:nvSpPr>
        <p:spPr>
          <a:xfrm>
            <a:off x="2612571" y="220218"/>
            <a:ext cx="697547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Deseos de visita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964" y="655320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Q20 ¿De dónde nace esa necesidad o deseo de asistir?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3" name="Tabla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709803"/>
              </p:ext>
            </p:extLst>
          </p:nvPr>
        </p:nvGraphicFramePr>
        <p:xfrm>
          <a:off x="2886614" y="4537062"/>
          <a:ext cx="6427387" cy="1939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8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555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Motivador de visita</a:t>
                      </a:r>
                      <a:endParaRPr lang="es-CO" sz="11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555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Necesitaba un descanso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555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 tenido buenas experiencias con el lugar en el pasado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555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Tenía día o tiempo libre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21555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lo recomendaron amigos o familiares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75286"/>
                  </a:ext>
                </a:extLst>
              </a:tr>
              <a:tr h="21555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Tenemos una tradición en la familia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4991805"/>
                  </a:ext>
                </a:extLst>
              </a:tr>
              <a:tr h="21555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 gusta buscar aventuras y nuevas experiencias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71726"/>
                  </a:ext>
                </a:extLst>
              </a:tr>
              <a:tr h="21555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 la publicidad y me motivo a asistir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775947"/>
                  </a:ext>
                </a:extLst>
              </a:tr>
              <a:tr h="215551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aphicFrame>
        <p:nvGraphicFramePr>
          <p:cNvPr id="37" name="Gráfico 36"/>
          <p:cNvGraphicFramePr/>
          <p:nvPr>
            <p:extLst>
              <p:ext uri="{D42A27DB-BD31-4B8C-83A1-F6EECF244321}">
                <p14:modId xmlns:p14="http://schemas.microsoft.com/office/powerpoint/2010/main" val="4168308602"/>
              </p:ext>
            </p:extLst>
          </p:nvPr>
        </p:nvGraphicFramePr>
        <p:xfrm>
          <a:off x="1341624" y="1182860"/>
          <a:ext cx="9923147" cy="328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60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  <a:b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Planeación de la visita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5532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Q21 ¿Cómo planeas estas salidas recreativas?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Gráfico 14"/>
          <p:cNvGraphicFramePr/>
          <p:nvPr>
            <p:extLst>
              <p:ext uri="{D42A27DB-BD31-4B8C-83A1-F6EECF244321}">
                <p14:modId xmlns:p14="http://schemas.microsoft.com/office/powerpoint/2010/main" val="1355051690"/>
              </p:ext>
            </p:extLst>
          </p:nvPr>
        </p:nvGraphicFramePr>
        <p:xfrm>
          <a:off x="152400" y="1044493"/>
          <a:ext cx="11856718" cy="550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720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  <a:b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Acompañantes preferidos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5532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Q22 Prefieres visitar centros con: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93778"/>
              </p:ext>
            </p:extLst>
          </p:nvPr>
        </p:nvGraphicFramePr>
        <p:xfrm>
          <a:off x="3441724" y="4772249"/>
          <a:ext cx="5302250" cy="172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82863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Acompañante</a:t>
                      </a:r>
                      <a:endParaRPr lang="es-CO" sz="11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 familia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 parche (familia, amigos mascota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 pareja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 amigos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752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717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 mi mascota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7759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5284909" y="1107299"/>
            <a:ext cx="5916491" cy="3432150"/>
            <a:chOff x="4141909" y="1107299"/>
            <a:chExt cx="5916491" cy="3432150"/>
          </a:xfrm>
        </p:grpSpPr>
        <p:graphicFrame>
          <p:nvGraphicFramePr>
            <p:cNvPr id="16" name="Chart 7">
              <a:extLst>
                <a:ext uri="{FF2B5EF4-FFF2-40B4-BE49-F238E27FC236}">
                  <a16:creationId xmlns:a16="http://schemas.microsoft.com/office/drawing/2014/main" id="{CF89A390-828E-43DA-9EE2-BFD9C6FC46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73539161"/>
                </p:ext>
              </p:extLst>
            </p:nvPr>
          </p:nvGraphicFramePr>
          <p:xfrm>
            <a:off x="4141909" y="1176704"/>
            <a:ext cx="5916491" cy="32933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7" name="Freeform: Shape 10">
              <a:extLst>
                <a:ext uri="{FF2B5EF4-FFF2-40B4-BE49-F238E27FC236}">
                  <a16:creationId xmlns:a16="http://schemas.microsoft.com/office/drawing/2014/main" id="{A2B359B8-25DD-4FB3-AD2C-0B4279993D56}"/>
                </a:ext>
              </a:extLst>
            </p:cNvPr>
            <p:cNvSpPr/>
            <p:nvPr/>
          </p:nvSpPr>
          <p:spPr>
            <a:xfrm>
              <a:off x="5361109" y="1107299"/>
              <a:ext cx="3429000" cy="3432150"/>
            </a:xfrm>
            <a:custGeom>
              <a:avLst/>
              <a:gdLst>
                <a:gd name="connsiteX0" fmla="*/ 2539448 w 5078896"/>
                <a:gd name="connsiteY0" fmla="*/ 323370 h 5078896"/>
                <a:gd name="connsiteX1" fmla="*/ 415216 w 5078896"/>
                <a:gd name="connsiteY1" fmla="*/ 1868863 h 5078896"/>
                <a:gd name="connsiteX2" fmla="*/ 1226601 w 5078896"/>
                <a:gd name="connsiteY2" fmla="*/ 4369524 h 5078896"/>
                <a:gd name="connsiteX3" fmla="*/ 3852295 w 5078896"/>
                <a:gd name="connsiteY3" fmla="*/ 4369524 h 5078896"/>
                <a:gd name="connsiteX4" fmla="*/ 4663680 w 5078896"/>
                <a:gd name="connsiteY4" fmla="*/ 1868863 h 5078896"/>
                <a:gd name="connsiteX5" fmla="*/ 0 w 5078896"/>
                <a:gd name="connsiteY5" fmla="*/ 0 h 5078896"/>
                <a:gd name="connsiteX6" fmla="*/ 5078896 w 5078896"/>
                <a:gd name="connsiteY6" fmla="*/ 0 h 5078896"/>
                <a:gd name="connsiteX7" fmla="*/ 5078896 w 5078896"/>
                <a:gd name="connsiteY7" fmla="*/ 5078896 h 5078896"/>
                <a:gd name="connsiteX8" fmla="*/ 0 w 5078896"/>
                <a:gd name="connsiteY8" fmla="*/ 5078896 h 507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896" h="5078896">
                  <a:moveTo>
                    <a:pt x="2539448" y="323370"/>
                  </a:moveTo>
                  <a:lnTo>
                    <a:pt x="415216" y="1868863"/>
                  </a:lnTo>
                  <a:lnTo>
                    <a:pt x="1226601" y="4369524"/>
                  </a:lnTo>
                  <a:lnTo>
                    <a:pt x="3852295" y="4369524"/>
                  </a:lnTo>
                  <a:lnTo>
                    <a:pt x="4663680" y="1868863"/>
                  </a:lnTo>
                  <a:close/>
                  <a:moveTo>
                    <a:pt x="0" y="0"/>
                  </a:moveTo>
                  <a:lnTo>
                    <a:pt x="5078896" y="0"/>
                  </a:lnTo>
                  <a:lnTo>
                    <a:pt x="5078896" y="5078896"/>
                  </a:lnTo>
                  <a:lnTo>
                    <a:pt x="0" y="50788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Oval 12">
            <a:extLst>
              <a:ext uri="{FF2B5EF4-FFF2-40B4-BE49-F238E27FC236}">
                <a16:creationId xmlns:a16="http://schemas.microsoft.com/office/drawing/2014/main" id="{E68A4936-C0F0-45F8-A253-3CD88CD110CE}"/>
              </a:ext>
            </a:extLst>
          </p:cNvPr>
          <p:cNvSpPr/>
          <p:nvPr/>
        </p:nvSpPr>
        <p:spPr>
          <a:xfrm>
            <a:off x="2521679" y="2853894"/>
            <a:ext cx="359545" cy="3318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674D8662-1B41-4DB1-A5F9-F687C47958DA}"/>
              </a:ext>
            </a:extLst>
          </p:cNvPr>
          <p:cNvSpPr/>
          <p:nvPr/>
        </p:nvSpPr>
        <p:spPr>
          <a:xfrm>
            <a:off x="2521679" y="2356472"/>
            <a:ext cx="359545" cy="331812"/>
          </a:xfrm>
          <a:prstGeom prst="ellipse">
            <a:avLst/>
          </a:prstGeom>
          <a:solidFill>
            <a:srgbClr val="666666"/>
          </a:solidFill>
          <a:ln>
            <a:solidFill>
              <a:srgbClr val="666666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4">
            <a:extLst>
              <a:ext uri="{FF2B5EF4-FFF2-40B4-BE49-F238E27FC236}">
                <a16:creationId xmlns:a16="http://schemas.microsoft.com/office/drawing/2014/main" id="{F11A8405-4A45-4780-8DAE-93C01045E2E0}"/>
              </a:ext>
            </a:extLst>
          </p:cNvPr>
          <p:cNvSpPr/>
          <p:nvPr/>
        </p:nvSpPr>
        <p:spPr>
          <a:xfrm>
            <a:off x="2521679" y="1873610"/>
            <a:ext cx="359545" cy="33181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5">
            <a:extLst>
              <a:ext uri="{FF2B5EF4-FFF2-40B4-BE49-F238E27FC236}">
                <a16:creationId xmlns:a16="http://schemas.microsoft.com/office/drawing/2014/main" id="{0A76C807-5A36-4FE9-BEAB-50B3C38F9611}"/>
              </a:ext>
            </a:extLst>
          </p:cNvPr>
          <p:cNvSpPr/>
          <p:nvPr/>
        </p:nvSpPr>
        <p:spPr>
          <a:xfrm>
            <a:off x="2521679" y="1371600"/>
            <a:ext cx="359545" cy="331812"/>
          </a:xfrm>
          <a:prstGeom prst="ellipse">
            <a:avLst/>
          </a:prstGeom>
          <a:solidFill>
            <a:srgbClr val="A31115"/>
          </a:solidFill>
          <a:ln>
            <a:solidFill>
              <a:srgbClr val="A3111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F877711C-C4DA-4BC2-931C-847F951316BF}"/>
              </a:ext>
            </a:extLst>
          </p:cNvPr>
          <p:cNvSpPr txBox="1"/>
          <p:nvPr/>
        </p:nvSpPr>
        <p:spPr>
          <a:xfrm>
            <a:off x="3004328" y="1382113"/>
            <a:ext cx="293818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 smtClean="0">
                <a:solidFill>
                  <a:srgbClr val="666666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La </a:t>
            </a:r>
            <a:r>
              <a:rPr lang="en-US" sz="1400" dirty="0" err="1" smtClean="0">
                <a:solidFill>
                  <a:srgbClr val="666666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familia</a:t>
            </a:r>
            <a:endParaRPr lang="en-US" sz="1400" dirty="0">
              <a:solidFill>
                <a:srgbClr val="666666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76F6594C-2505-4B30-BFA0-1D611E37C86E}"/>
              </a:ext>
            </a:extLst>
          </p:cNvPr>
          <p:cNvSpPr txBox="1"/>
          <p:nvPr/>
        </p:nvSpPr>
        <p:spPr>
          <a:xfrm>
            <a:off x="3004328" y="1890834"/>
            <a:ext cx="37774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CO" sz="1400" dirty="0">
                <a:solidFill>
                  <a:srgbClr val="666666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En parche (familia, amigos mascota etc.)</a:t>
            </a:r>
            <a:endParaRPr lang="en-US" sz="1400" dirty="0">
              <a:solidFill>
                <a:srgbClr val="666666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05175F97-171F-42FC-86D4-25A086B4BC0F}"/>
              </a:ext>
            </a:extLst>
          </p:cNvPr>
          <p:cNvSpPr txBox="1"/>
          <p:nvPr/>
        </p:nvSpPr>
        <p:spPr>
          <a:xfrm>
            <a:off x="3004328" y="2351011"/>
            <a:ext cx="34726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 err="1" smtClean="0">
                <a:solidFill>
                  <a:srgbClr val="666666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En</a:t>
            </a:r>
            <a:r>
              <a:rPr lang="en-US" sz="1400" dirty="0" smtClean="0">
                <a:solidFill>
                  <a:srgbClr val="666666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 </a:t>
            </a:r>
            <a:r>
              <a:rPr lang="en-US" sz="1400" dirty="0" err="1" smtClean="0">
                <a:solidFill>
                  <a:srgbClr val="666666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pareja</a:t>
            </a:r>
            <a:endParaRPr lang="en-US" sz="1400" dirty="0">
              <a:solidFill>
                <a:srgbClr val="666666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68FAF6C5-2DAC-4161-BDAF-976B507C5F68}"/>
              </a:ext>
            </a:extLst>
          </p:cNvPr>
          <p:cNvSpPr txBox="1"/>
          <p:nvPr/>
        </p:nvSpPr>
        <p:spPr>
          <a:xfrm>
            <a:off x="3004328" y="2871414"/>
            <a:ext cx="34726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rgbClr val="666666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Con amigos</a:t>
            </a:r>
          </a:p>
        </p:txBody>
      </p:sp>
      <p:sp>
        <p:nvSpPr>
          <p:cNvPr id="27" name="Oval 12">
            <a:extLst>
              <a:ext uri="{FF2B5EF4-FFF2-40B4-BE49-F238E27FC236}">
                <a16:creationId xmlns:a16="http://schemas.microsoft.com/office/drawing/2014/main" id="{E68A4936-C0F0-45F8-A253-3CD88CD110CE}"/>
              </a:ext>
            </a:extLst>
          </p:cNvPr>
          <p:cNvSpPr/>
          <p:nvPr/>
        </p:nvSpPr>
        <p:spPr>
          <a:xfrm>
            <a:off x="2514600" y="3347138"/>
            <a:ext cx="359545" cy="331812"/>
          </a:xfrm>
          <a:prstGeom prst="ellipse">
            <a:avLst/>
          </a:prstGeom>
          <a:solidFill>
            <a:srgbClr val="2674BB"/>
          </a:solidFill>
          <a:ln>
            <a:solidFill>
              <a:srgbClr val="2674BB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68FAF6C5-2DAC-4161-BDAF-976B507C5F68}"/>
              </a:ext>
            </a:extLst>
          </p:cNvPr>
          <p:cNvSpPr txBox="1"/>
          <p:nvPr/>
        </p:nvSpPr>
        <p:spPr>
          <a:xfrm>
            <a:off x="3004328" y="3324000"/>
            <a:ext cx="332705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 smtClean="0">
                <a:solidFill>
                  <a:srgbClr val="666666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Solo</a:t>
            </a:r>
            <a:endParaRPr lang="en-US" sz="1400" dirty="0">
              <a:solidFill>
                <a:srgbClr val="666666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E68A4936-C0F0-45F8-A253-3CD88CD110CE}"/>
              </a:ext>
            </a:extLst>
          </p:cNvPr>
          <p:cNvSpPr/>
          <p:nvPr/>
        </p:nvSpPr>
        <p:spPr>
          <a:xfrm>
            <a:off x="2514600" y="3854488"/>
            <a:ext cx="359545" cy="3318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68FAF6C5-2DAC-4161-BDAF-976B507C5F68}"/>
              </a:ext>
            </a:extLst>
          </p:cNvPr>
          <p:cNvSpPr txBox="1"/>
          <p:nvPr/>
        </p:nvSpPr>
        <p:spPr>
          <a:xfrm>
            <a:off x="3004328" y="3831350"/>
            <a:ext cx="332705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 smtClean="0">
                <a:solidFill>
                  <a:srgbClr val="666666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Con la </a:t>
            </a:r>
            <a:r>
              <a:rPr lang="en-US" sz="1400" dirty="0" err="1" smtClean="0">
                <a:solidFill>
                  <a:srgbClr val="666666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mascota</a:t>
            </a:r>
            <a:endParaRPr lang="en-US" sz="1400" dirty="0">
              <a:solidFill>
                <a:srgbClr val="666666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4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  <a:b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Gasto en familia de un día de visita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5532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Q23 ¿Cuánto está dispuesto a gastar cómo familia en un día en el centro recreativo?</a:t>
            </a:r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2210961619"/>
              </p:ext>
            </p:extLst>
          </p:nvPr>
        </p:nvGraphicFramePr>
        <p:xfrm>
          <a:off x="152400" y="1094816"/>
          <a:ext cx="11856718" cy="522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5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Características para elegir un Centro Recreativo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964" y="655320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Q24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¿Qué características debe tener un centro recreacional para que lo elijas?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Gráfico 36"/>
          <p:cNvGraphicFramePr/>
          <p:nvPr>
            <p:extLst>
              <p:ext uri="{D42A27DB-BD31-4B8C-83A1-F6EECF244321}">
                <p14:modId xmlns:p14="http://schemas.microsoft.com/office/powerpoint/2010/main" val="712313719"/>
              </p:ext>
            </p:extLst>
          </p:nvPr>
        </p:nvGraphicFramePr>
        <p:xfrm>
          <a:off x="1341624" y="1182859"/>
          <a:ext cx="9923147" cy="5321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164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3 Características más importantes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964" y="655320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Q25A_1 Elige los 3 mas importantes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11" name="Shape">
            <a:extLst>
              <a:ext uri="{FF2B5EF4-FFF2-40B4-BE49-F238E27FC236}">
                <a16:creationId xmlns:a16="http://schemas.microsoft.com/office/drawing/2014/main" id="{C661592C-EC92-E341-BDFD-F81C3686F534}"/>
              </a:ext>
            </a:extLst>
          </p:cNvPr>
          <p:cNvSpPr/>
          <p:nvPr/>
        </p:nvSpPr>
        <p:spPr>
          <a:xfrm>
            <a:off x="2906392" y="3352800"/>
            <a:ext cx="6377945" cy="12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0" extrusionOk="0">
                <a:moveTo>
                  <a:pt x="19794" y="0"/>
                </a:moveTo>
                <a:lnTo>
                  <a:pt x="1806" y="0"/>
                </a:lnTo>
                <a:cubicBezTo>
                  <a:pt x="809" y="0"/>
                  <a:pt x="0" y="3160"/>
                  <a:pt x="0" y="7060"/>
                </a:cubicBezTo>
                <a:lnTo>
                  <a:pt x="0" y="7060"/>
                </a:lnTo>
                <a:cubicBezTo>
                  <a:pt x="0" y="10960"/>
                  <a:pt x="809" y="14120"/>
                  <a:pt x="1806" y="14120"/>
                </a:cubicBezTo>
                <a:lnTo>
                  <a:pt x="17660" y="14120"/>
                </a:lnTo>
                <a:cubicBezTo>
                  <a:pt x="18254" y="14120"/>
                  <a:pt x="18813" y="15263"/>
                  <a:pt x="19148" y="17179"/>
                </a:cubicBezTo>
                <a:lnTo>
                  <a:pt x="19759" y="20642"/>
                </a:lnTo>
                <a:cubicBezTo>
                  <a:pt x="19927" y="21600"/>
                  <a:pt x="20284" y="21600"/>
                  <a:pt x="20452" y="20642"/>
                </a:cubicBezTo>
                <a:lnTo>
                  <a:pt x="21282" y="15935"/>
                </a:lnTo>
                <a:cubicBezTo>
                  <a:pt x="21488" y="14759"/>
                  <a:pt x="21600" y="13363"/>
                  <a:pt x="21600" y="11935"/>
                </a:cubicBezTo>
                <a:lnTo>
                  <a:pt x="21600" y="7077"/>
                </a:lnTo>
                <a:cubicBezTo>
                  <a:pt x="21600" y="3160"/>
                  <a:pt x="20791" y="0"/>
                  <a:pt x="19794" y="0"/>
                </a:cubicBezTo>
                <a:close/>
                <a:moveTo>
                  <a:pt x="20774" y="16137"/>
                </a:moveTo>
                <a:lnTo>
                  <a:pt x="20258" y="19297"/>
                </a:lnTo>
                <a:cubicBezTo>
                  <a:pt x="20181" y="19768"/>
                  <a:pt x="20009" y="19768"/>
                  <a:pt x="19931" y="19297"/>
                </a:cubicBezTo>
                <a:lnTo>
                  <a:pt x="19415" y="16137"/>
                </a:lnTo>
                <a:cubicBezTo>
                  <a:pt x="19329" y="15599"/>
                  <a:pt x="19428" y="14893"/>
                  <a:pt x="19591" y="14893"/>
                </a:cubicBezTo>
                <a:lnTo>
                  <a:pt x="20602" y="14893"/>
                </a:lnTo>
                <a:cubicBezTo>
                  <a:pt x="20761" y="14893"/>
                  <a:pt x="20860" y="15599"/>
                  <a:pt x="20774" y="16137"/>
                </a:cubicBezTo>
                <a:close/>
              </a:path>
            </a:pathLst>
          </a:custGeom>
          <a:solidFill>
            <a:srgbClr val="2674BB"/>
          </a:solidFill>
          <a:ln w="12700">
            <a:noFill/>
            <a:miter lim="400000"/>
          </a:ln>
        </p:spPr>
        <p:txBody>
          <a:bodyPr lIns="1188720" tIns="182880" rIns="1188720" bIns="38100" anchor="t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Calidad</a:t>
            </a:r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 de las </a:t>
            </a:r>
            <a:r>
              <a:rPr lang="en-US" sz="2000" dirty="0" err="1" smtClean="0">
                <a:solidFill>
                  <a:schemeClr val="bg1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instalaciones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3661F26-7027-7F4E-85CD-C1AD0EDAD031}"/>
              </a:ext>
            </a:extLst>
          </p:cNvPr>
          <p:cNvSpPr/>
          <p:nvPr/>
        </p:nvSpPr>
        <p:spPr>
          <a:xfrm>
            <a:off x="2906392" y="2438400"/>
            <a:ext cx="6377945" cy="12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0" extrusionOk="0">
                <a:moveTo>
                  <a:pt x="19794" y="0"/>
                </a:moveTo>
                <a:lnTo>
                  <a:pt x="1806" y="0"/>
                </a:lnTo>
                <a:cubicBezTo>
                  <a:pt x="809" y="0"/>
                  <a:pt x="0" y="3163"/>
                  <a:pt x="0" y="7065"/>
                </a:cubicBezTo>
                <a:lnTo>
                  <a:pt x="0" y="11927"/>
                </a:lnTo>
                <a:cubicBezTo>
                  <a:pt x="0" y="13357"/>
                  <a:pt x="112" y="14753"/>
                  <a:pt x="318" y="15931"/>
                </a:cubicBezTo>
                <a:lnTo>
                  <a:pt x="1148" y="20641"/>
                </a:lnTo>
                <a:cubicBezTo>
                  <a:pt x="1316" y="21600"/>
                  <a:pt x="1673" y="21600"/>
                  <a:pt x="1841" y="20641"/>
                </a:cubicBezTo>
                <a:lnTo>
                  <a:pt x="2452" y="17176"/>
                </a:lnTo>
                <a:cubicBezTo>
                  <a:pt x="2787" y="15258"/>
                  <a:pt x="3346" y="14114"/>
                  <a:pt x="3940" y="14114"/>
                </a:cubicBezTo>
                <a:lnTo>
                  <a:pt x="19794" y="14114"/>
                </a:lnTo>
                <a:cubicBezTo>
                  <a:pt x="20791" y="14114"/>
                  <a:pt x="21600" y="10951"/>
                  <a:pt x="21600" y="7049"/>
                </a:cubicBezTo>
                <a:lnTo>
                  <a:pt x="21600" y="7049"/>
                </a:lnTo>
                <a:cubicBezTo>
                  <a:pt x="21600" y="3163"/>
                  <a:pt x="20791" y="0"/>
                  <a:pt x="19794" y="0"/>
                </a:cubicBezTo>
                <a:close/>
                <a:moveTo>
                  <a:pt x="2194" y="16082"/>
                </a:moveTo>
                <a:lnTo>
                  <a:pt x="1677" y="19245"/>
                </a:lnTo>
                <a:cubicBezTo>
                  <a:pt x="1600" y="19716"/>
                  <a:pt x="1428" y="19716"/>
                  <a:pt x="1351" y="19245"/>
                </a:cubicBezTo>
                <a:lnTo>
                  <a:pt x="834" y="16082"/>
                </a:lnTo>
                <a:cubicBezTo>
                  <a:pt x="748" y="15544"/>
                  <a:pt x="847" y="14837"/>
                  <a:pt x="1011" y="14837"/>
                </a:cubicBezTo>
                <a:lnTo>
                  <a:pt x="2022" y="14837"/>
                </a:lnTo>
                <a:cubicBezTo>
                  <a:pt x="2181" y="14837"/>
                  <a:pt x="2280" y="15544"/>
                  <a:pt x="2194" y="16082"/>
                </a:cubicBezTo>
                <a:close/>
              </a:path>
            </a:pathLst>
          </a:custGeom>
          <a:solidFill>
            <a:srgbClr val="A31115"/>
          </a:solidFill>
          <a:ln w="12700">
            <a:noFill/>
            <a:miter lim="400000"/>
          </a:ln>
        </p:spPr>
        <p:txBody>
          <a:bodyPr lIns="1188720" tIns="365760" rIns="1188720" bIns="38100" anchor="t"/>
          <a:lstStyle/>
          <a:p>
            <a:pPr algn="ctr"/>
            <a:r>
              <a:rPr lang="en-US" sz="2200" dirty="0" err="1" smtClean="0">
                <a:solidFill>
                  <a:schemeClr val="bg1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Ubicación</a:t>
            </a:r>
            <a:endParaRPr lang="en-US" sz="2200" dirty="0">
              <a:solidFill>
                <a:schemeClr val="bg1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42E31D3A-B209-BE43-B69D-ABE0920FDDE9}"/>
              </a:ext>
            </a:extLst>
          </p:cNvPr>
          <p:cNvSpPr/>
          <p:nvPr/>
        </p:nvSpPr>
        <p:spPr>
          <a:xfrm>
            <a:off x="2906392" y="1371600"/>
            <a:ext cx="6377945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0" extrusionOk="0">
                <a:moveTo>
                  <a:pt x="19794" y="0"/>
                </a:moveTo>
                <a:lnTo>
                  <a:pt x="1806" y="0"/>
                </a:lnTo>
                <a:cubicBezTo>
                  <a:pt x="809" y="0"/>
                  <a:pt x="0" y="3160"/>
                  <a:pt x="0" y="7060"/>
                </a:cubicBezTo>
                <a:lnTo>
                  <a:pt x="0" y="7060"/>
                </a:lnTo>
                <a:cubicBezTo>
                  <a:pt x="0" y="10960"/>
                  <a:pt x="809" y="14120"/>
                  <a:pt x="1806" y="14120"/>
                </a:cubicBezTo>
                <a:lnTo>
                  <a:pt x="17660" y="14120"/>
                </a:lnTo>
                <a:cubicBezTo>
                  <a:pt x="18254" y="14120"/>
                  <a:pt x="18813" y="15263"/>
                  <a:pt x="19148" y="17179"/>
                </a:cubicBezTo>
                <a:lnTo>
                  <a:pt x="19759" y="20642"/>
                </a:lnTo>
                <a:cubicBezTo>
                  <a:pt x="19927" y="21600"/>
                  <a:pt x="20284" y="21600"/>
                  <a:pt x="20452" y="20642"/>
                </a:cubicBezTo>
                <a:lnTo>
                  <a:pt x="21282" y="15935"/>
                </a:lnTo>
                <a:cubicBezTo>
                  <a:pt x="21488" y="14759"/>
                  <a:pt x="21600" y="13363"/>
                  <a:pt x="21600" y="11935"/>
                </a:cubicBezTo>
                <a:lnTo>
                  <a:pt x="21600" y="7077"/>
                </a:lnTo>
                <a:cubicBezTo>
                  <a:pt x="21600" y="3160"/>
                  <a:pt x="20791" y="0"/>
                  <a:pt x="19794" y="0"/>
                </a:cubicBezTo>
                <a:close/>
                <a:moveTo>
                  <a:pt x="20774" y="15952"/>
                </a:moveTo>
                <a:lnTo>
                  <a:pt x="20258" y="19112"/>
                </a:lnTo>
                <a:cubicBezTo>
                  <a:pt x="20181" y="19583"/>
                  <a:pt x="20009" y="19583"/>
                  <a:pt x="19931" y="19112"/>
                </a:cubicBezTo>
                <a:lnTo>
                  <a:pt x="19415" y="15952"/>
                </a:lnTo>
                <a:cubicBezTo>
                  <a:pt x="19329" y="15414"/>
                  <a:pt x="19428" y="14708"/>
                  <a:pt x="19591" y="14708"/>
                </a:cubicBezTo>
                <a:lnTo>
                  <a:pt x="20602" y="14708"/>
                </a:lnTo>
                <a:cubicBezTo>
                  <a:pt x="20761" y="14708"/>
                  <a:pt x="20860" y="15414"/>
                  <a:pt x="20774" y="15952"/>
                </a:cubicBezTo>
                <a:close/>
              </a:path>
            </a:pathLst>
          </a:custGeom>
          <a:solidFill>
            <a:srgbClr val="003B75"/>
          </a:solidFill>
          <a:ln w="12700">
            <a:miter lim="400000"/>
          </a:ln>
        </p:spPr>
        <p:txBody>
          <a:bodyPr lIns="1188720" tIns="182880" rIns="1188720" bIns="38100" anchor="t"/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Precio</a:t>
            </a:r>
            <a:r>
              <a:rPr lang="en-US" sz="24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 accessible para mi</a:t>
            </a: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D17F445A-B0F1-3247-A071-D81487E19D5D}"/>
              </a:ext>
            </a:extLst>
          </p:cNvPr>
          <p:cNvSpPr txBox="1"/>
          <p:nvPr/>
        </p:nvSpPr>
        <p:spPr>
          <a:xfrm>
            <a:off x="8153400" y="1548825"/>
            <a:ext cx="111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45%</a:t>
            </a:r>
            <a:endParaRPr lang="en-US" sz="3200" b="1" dirty="0">
              <a:solidFill>
                <a:schemeClr val="bg1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15" name="TextBox 35">
            <a:extLst>
              <a:ext uri="{FF2B5EF4-FFF2-40B4-BE49-F238E27FC236}">
                <a16:creationId xmlns:a16="http://schemas.microsoft.com/office/drawing/2014/main" id="{8A52A682-80AF-3643-9905-0035A76384DE}"/>
              </a:ext>
            </a:extLst>
          </p:cNvPr>
          <p:cNvSpPr txBox="1"/>
          <p:nvPr/>
        </p:nvSpPr>
        <p:spPr>
          <a:xfrm>
            <a:off x="2971800" y="2660400"/>
            <a:ext cx="111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33%</a:t>
            </a:r>
            <a:endParaRPr lang="en-US" sz="3000" b="1" dirty="0">
              <a:solidFill>
                <a:schemeClr val="bg1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16" name="TextBox 40">
            <a:extLst>
              <a:ext uri="{FF2B5EF4-FFF2-40B4-BE49-F238E27FC236}">
                <a16:creationId xmlns:a16="http://schemas.microsoft.com/office/drawing/2014/main" id="{036B527E-9DCC-5045-BB5D-21C555539569}"/>
              </a:ext>
            </a:extLst>
          </p:cNvPr>
          <p:cNvSpPr txBox="1"/>
          <p:nvPr/>
        </p:nvSpPr>
        <p:spPr>
          <a:xfrm>
            <a:off x="8153400" y="3574800"/>
            <a:ext cx="1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29%</a:t>
            </a:r>
            <a:endParaRPr lang="en-US" sz="2800" b="1" dirty="0">
              <a:solidFill>
                <a:schemeClr val="bg1"/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300485"/>
              </p:ext>
            </p:extLst>
          </p:nvPr>
        </p:nvGraphicFramePr>
        <p:xfrm>
          <a:off x="3529800" y="4648200"/>
          <a:ext cx="5002212" cy="172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2825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err="1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Caraterística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Precio accesible para mi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Ubicación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Calidad de las instalaciones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comida (variada y a buen precio)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752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259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Ambiente familiar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717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00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0000">
            <a:alpha val="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2181205" cy="6878320"/>
          </a:xfrm>
          <a:custGeom>
            <a:avLst/>
            <a:gdLst/>
            <a:ahLst/>
            <a:cxnLst/>
            <a:rect l="l" t="t" r="r" b="b"/>
            <a:pathLst>
              <a:path w="12181205" h="291592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88345" y="228600"/>
            <a:ext cx="97290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PERFIL SOCIOECONOMICO DE LOS PARTICIPANTES</a:t>
            </a:r>
            <a:endParaRPr sz="2800" b="0" dirty="0">
              <a:solidFill>
                <a:srgbClr val="2674BB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" y="470124"/>
            <a:ext cx="1273800" cy="489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7" y="192023"/>
            <a:ext cx="896111" cy="496824"/>
          </a:xfrm>
          <a:prstGeom prst="rect">
            <a:avLst/>
          </a:prstGeom>
        </p:spPr>
      </p:pic>
      <p:sp>
        <p:nvSpPr>
          <p:cNvPr id="52" name="Google Shape;198;p29"/>
          <p:cNvSpPr/>
          <p:nvPr/>
        </p:nvSpPr>
        <p:spPr>
          <a:xfrm rot="19131734" flipH="1">
            <a:off x="6988570" y="5147197"/>
            <a:ext cx="1872458" cy="329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806" y="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66666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algn="l" defTabSz="1828800" rtl="0">
              <a:buClr>
                <a:srgbClr val="000000"/>
              </a:buClr>
              <a:defRPr/>
            </a:pPr>
            <a:endParaRPr lang="es-ES_tradnl"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" name="Google Shape;210;p29"/>
          <p:cNvSpPr txBox="1"/>
          <p:nvPr/>
        </p:nvSpPr>
        <p:spPr>
          <a:xfrm>
            <a:off x="1316791" y="1981200"/>
            <a:ext cx="2339384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algn="r" defTabSz="1828800" rtl="0">
              <a:buClr>
                <a:srgbClr val="000000"/>
              </a:buClr>
              <a:defRPr/>
            </a:pPr>
            <a:r>
              <a:rPr lang="es-ES_tradnl" sz="160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EDADES</a:t>
            </a:r>
            <a:endParaRPr lang="es-ES_tradnl" sz="160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algn="r" defTabSz="1828800" rtl="0">
              <a:buClr>
                <a:srgbClr val="000000"/>
              </a:buClr>
              <a:defRPr/>
            </a:pPr>
            <a:r>
              <a:rPr lang="es-MX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/>
                <a:sym typeface="Arial"/>
              </a:rPr>
              <a:t>18-25 años 32%</a:t>
            </a:r>
            <a:endParaRPr lang="es-MX" sz="20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Arial"/>
              <a:sym typeface="Arial"/>
            </a:endParaRPr>
          </a:p>
          <a:p>
            <a:pPr algn="r" defTabSz="1828800" rtl="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/>
                <a:sym typeface="Arial"/>
              </a:rPr>
              <a:t>26-34 años 27%</a:t>
            </a:r>
            <a:endParaRPr lang="es-MX" sz="16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Arial"/>
              <a:sym typeface="Arial"/>
            </a:endParaRPr>
          </a:p>
          <a:p>
            <a:pPr algn="r" defTabSz="1828800" rtl="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/>
                <a:sym typeface="Arial"/>
              </a:rPr>
              <a:t>35-45 años 21%</a:t>
            </a:r>
            <a:endParaRPr lang="es-MX" sz="16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Arial"/>
              <a:sym typeface="Arial"/>
            </a:endParaRPr>
          </a:p>
          <a:p>
            <a:pPr algn="r" defTabSz="1828800" rtl="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/>
                <a:sym typeface="Arial"/>
              </a:rPr>
              <a:t>46-55 años 12%</a:t>
            </a:r>
          </a:p>
          <a:p>
            <a:pPr algn="r" defTabSz="1828800" rtl="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/>
                <a:sym typeface="Arial"/>
              </a:rPr>
              <a:t>56-60 años 4%</a:t>
            </a:r>
          </a:p>
          <a:p>
            <a:pPr algn="r" defTabSz="1828800" rtl="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/>
                <a:sym typeface="Arial"/>
              </a:rPr>
              <a:t>Mayor de 60 años 4%</a:t>
            </a:r>
            <a:endParaRPr lang="es-MX" sz="16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Arial"/>
              <a:sym typeface="Arial"/>
            </a:endParaRPr>
          </a:p>
        </p:txBody>
      </p:sp>
      <p:sp>
        <p:nvSpPr>
          <p:cNvPr id="54" name="Google Shape;222;p29"/>
          <p:cNvSpPr txBox="1"/>
          <p:nvPr/>
        </p:nvSpPr>
        <p:spPr>
          <a:xfrm>
            <a:off x="3912413" y="1067979"/>
            <a:ext cx="1650186" cy="91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ctr" anchorCtr="0">
            <a:noAutofit/>
          </a:bodyPr>
          <a:lstStyle/>
          <a:p>
            <a:pPr algn="r" defTabSz="1828800" rtl="0">
              <a:buClr>
                <a:srgbClr val="000000"/>
              </a:buClr>
              <a:defRPr/>
            </a:pPr>
            <a:r>
              <a:rPr lang="es-ES_tradnl" sz="1600" dirty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GENERO</a:t>
            </a:r>
          </a:p>
          <a:p>
            <a:pPr algn="r" defTabSz="1828800" rtl="0">
              <a:buClr>
                <a:srgbClr val="000000"/>
              </a:buClr>
              <a:defRPr/>
            </a:pPr>
            <a:r>
              <a:rPr lang="es-ES_tradnl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Mujer </a:t>
            </a:r>
            <a:r>
              <a:rPr lang="es-ES_tradnl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61%</a:t>
            </a:r>
            <a:endParaRPr lang="es-ES_tradnl" sz="20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algn="r" defTabSz="1828800" rtl="0">
              <a:buClr>
                <a:srgbClr val="000000"/>
              </a:buClr>
              <a:defRPr/>
            </a:pPr>
            <a:r>
              <a:rPr lang="es-ES_tradnl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/>
                <a:sym typeface="Raleway"/>
              </a:rPr>
              <a:t>Hombre </a:t>
            </a:r>
            <a:r>
              <a:rPr lang="es-ES_tradnl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Arial"/>
                <a:sym typeface="Raleway"/>
              </a:rPr>
              <a:t>39%</a:t>
            </a:r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Arial"/>
              <a:sym typeface="Arial"/>
            </a:endParaRPr>
          </a:p>
        </p:txBody>
      </p:sp>
      <p:sp>
        <p:nvSpPr>
          <p:cNvPr id="55" name="Google Shape;198;p29">
            <a:extLst>
              <a:ext uri="{FF2B5EF4-FFF2-40B4-BE49-F238E27FC236}">
                <a16:creationId xmlns:a16="http://schemas.microsoft.com/office/drawing/2014/main" id="{D045AD6D-973B-456A-BF1A-1CF69BE67DCC}"/>
              </a:ext>
            </a:extLst>
          </p:cNvPr>
          <p:cNvSpPr/>
          <p:nvPr/>
        </p:nvSpPr>
        <p:spPr>
          <a:xfrm rot="18613447" flipH="1">
            <a:off x="7105997" y="2976090"/>
            <a:ext cx="1872458" cy="329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806" y="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66666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algn="l" defTabSz="1828800" rtl="0">
              <a:buClr>
                <a:srgbClr val="000000"/>
              </a:buClr>
              <a:defRPr/>
            </a:pPr>
            <a:endParaRPr lang="es-ES_tradnl"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7" name="Google Shape;197;p29">
            <a:extLst>
              <a:ext uri="{FF2B5EF4-FFF2-40B4-BE49-F238E27FC236}">
                <a16:creationId xmlns:a16="http://schemas.microsoft.com/office/drawing/2014/main" id="{DFA38442-9EC3-49D5-9B07-31BB9E06FDCF}"/>
              </a:ext>
            </a:extLst>
          </p:cNvPr>
          <p:cNvSpPr/>
          <p:nvPr/>
        </p:nvSpPr>
        <p:spPr>
          <a:xfrm rot="10800000" flipH="1">
            <a:off x="3690293" y="5174747"/>
            <a:ext cx="1817786" cy="3500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25400" cap="flat" cmpd="sng">
            <a:solidFill>
              <a:srgbClr val="66666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algn="l" defTabSz="1828800" rtl="0">
              <a:buClr>
                <a:srgbClr val="000000"/>
              </a:buClr>
              <a:defRPr/>
            </a:pPr>
            <a:endParaRPr lang="es-ES_tradnl"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8" name="Google Shape;197;p29">
            <a:extLst>
              <a:ext uri="{FF2B5EF4-FFF2-40B4-BE49-F238E27FC236}">
                <a16:creationId xmlns:a16="http://schemas.microsoft.com/office/drawing/2014/main" id="{34338130-270B-4167-B799-D33FFC0F08AA}"/>
              </a:ext>
            </a:extLst>
          </p:cNvPr>
          <p:cNvSpPr/>
          <p:nvPr/>
        </p:nvSpPr>
        <p:spPr>
          <a:xfrm rot="3329315" flipH="1">
            <a:off x="5571984" y="1628535"/>
            <a:ext cx="1237754" cy="5021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25400" cap="flat" cmpd="sng">
            <a:solidFill>
              <a:srgbClr val="66666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algn="l" defTabSz="1828800" rtl="0">
              <a:buClr>
                <a:srgbClr val="000000"/>
              </a:buClr>
              <a:defRPr/>
            </a:pPr>
            <a:endParaRPr lang="es-ES_tradnl"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" name="Google Shape;220;p29">
            <a:extLst>
              <a:ext uri="{FF2B5EF4-FFF2-40B4-BE49-F238E27FC236}">
                <a16:creationId xmlns:a16="http://schemas.microsoft.com/office/drawing/2014/main" id="{3F1D1C8E-91E9-442A-AC19-449D0C88E2F4}"/>
              </a:ext>
            </a:extLst>
          </p:cNvPr>
          <p:cNvSpPr txBox="1"/>
          <p:nvPr/>
        </p:nvSpPr>
        <p:spPr>
          <a:xfrm>
            <a:off x="8752401" y="4068273"/>
            <a:ext cx="305859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defTabSz="1828800" rtl="0">
              <a:buClr>
                <a:srgbClr val="000000"/>
              </a:buClr>
              <a:defRPr/>
            </a:pPr>
            <a:r>
              <a:rPr lang="es-CO" sz="1600" dirty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NIVEL SOCIO </a:t>
            </a:r>
            <a:r>
              <a:rPr lang="es-CO" sz="160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ECONÓMICO</a:t>
            </a:r>
            <a:endParaRPr lang="es-CO" sz="160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defTabSz="182880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17% Estrato 1</a:t>
            </a:r>
          </a:p>
          <a:p>
            <a:pPr defTabSz="182880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29% Estrato </a:t>
            </a: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2</a:t>
            </a:r>
          </a:p>
          <a:p>
            <a:pPr defTabSz="1828800">
              <a:buClr>
                <a:srgbClr val="000000"/>
              </a:buClr>
              <a:defRPr/>
            </a:pPr>
            <a:r>
              <a:rPr lang="es-CO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35% Estrato 3</a:t>
            </a:r>
          </a:p>
          <a:p>
            <a:pPr defTabSz="182880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16% Estrato 4</a:t>
            </a:r>
          </a:p>
          <a:p>
            <a:pPr defTabSz="182880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2% Estrato 5</a:t>
            </a:r>
          </a:p>
          <a:p>
            <a:pPr defTabSz="182880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1% Estrato </a:t>
            </a:r>
            <a:r>
              <a:rPr lang="es-C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6</a:t>
            </a:r>
          </a:p>
        </p:txBody>
      </p:sp>
      <p:sp>
        <p:nvSpPr>
          <p:cNvPr id="62" name="Google Shape;197;p29">
            <a:extLst>
              <a:ext uri="{FF2B5EF4-FFF2-40B4-BE49-F238E27FC236}">
                <a16:creationId xmlns:a16="http://schemas.microsoft.com/office/drawing/2014/main" id="{A26171A0-0B7C-4B35-A9D9-8C75452DC921}"/>
              </a:ext>
            </a:extLst>
          </p:cNvPr>
          <p:cNvSpPr/>
          <p:nvPr/>
        </p:nvSpPr>
        <p:spPr>
          <a:xfrm rot="2748777" flipH="1">
            <a:off x="3588514" y="3083084"/>
            <a:ext cx="1257379" cy="3386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25400" cap="flat" cmpd="sng">
            <a:solidFill>
              <a:srgbClr val="66666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algn="l" defTabSz="1828800" rtl="0">
              <a:buClr>
                <a:srgbClr val="000000"/>
              </a:buClr>
              <a:defRPr/>
            </a:pPr>
            <a:endParaRPr lang="es-ES_tradnl"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3" name="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7200" y="2057400"/>
            <a:ext cx="3554443" cy="4804617"/>
          </a:xfrm>
          <a:prstGeom prst="rect">
            <a:avLst/>
          </a:prstGeom>
        </p:spPr>
      </p:pic>
      <p:sp>
        <p:nvSpPr>
          <p:cNvPr id="73" name="CuadroTexto 72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Google Shape;220;p29">
            <a:extLst>
              <a:ext uri="{FF2B5EF4-FFF2-40B4-BE49-F238E27FC236}">
                <a16:creationId xmlns:a16="http://schemas.microsoft.com/office/drawing/2014/main" id="{A00D27A0-F6E8-4555-99BA-90E00B18E4AD}"/>
              </a:ext>
            </a:extLst>
          </p:cNvPr>
          <p:cNvSpPr txBox="1"/>
          <p:nvPr/>
        </p:nvSpPr>
        <p:spPr>
          <a:xfrm>
            <a:off x="8783564" y="1919876"/>
            <a:ext cx="2798836" cy="1291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defTabSz="1828800" rtl="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TARGET</a:t>
            </a:r>
            <a:endParaRPr lang="es-CO" sz="160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defTabSz="1828800">
              <a:buClr>
                <a:srgbClr val="000000"/>
              </a:buClr>
              <a:defRPr/>
            </a:pPr>
            <a:r>
              <a:rPr lang="es-MX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47% No afiliados</a:t>
            </a:r>
          </a:p>
          <a:p>
            <a:pPr defTabSz="182880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36% </a:t>
            </a:r>
            <a:r>
              <a:rPr lang="es-MX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Comfandi</a:t>
            </a:r>
            <a:endParaRPr lang="es-MX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defTabSz="182880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17% Comfenalco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sp>
        <p:nvSpPr>
          <p:cNvPr id="33" name="Google Shape;220;p29">
            <a:extLst>
              <a:ext uri="{FF2B5EF4-FFF2-40B4-BE49-F238E27FC236}">
                <a16:creationId xmlns:a16="http://schemas.microsoft.com/office/drawing/2014/main" id="{A00D27A0-F6E8-4555-99BA-90E00B18E4AD}"/>
              </a:ext>
            </a:extLst>
          </p:cNvPr>
          <p:cNvSpPr txBox="1"/>
          <p:nvPr/>
        </p:nvSpPr>
        <p:spPr>
          <a:xfrm>
            <a:off x="571482" y="4373914"/>
            <a:ext cx="3124236" cy="203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algn="r" defTabSz="1828800" rtl="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OCUPACIÓN</a:t>
            </a:r>
            <a:endParaRPr lang="es-CO" sz="160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algn="r" defTabSz="1828800">
              <a:buClr>
                <a:srgbClr val="000000"/>
              </a:buClr>
              <a:defRPr/>
            </a:pPr>
            <a:r>
              <a:rPr lang="es-MX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Empleado 29</a:t>
            </a:r>
            <a:r>
              <a:rPr lang="es-MX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%</a:t>
            </a:r>
          </a:p>
          <a:p>
            <a:pPr algn="r" defTabSz="1828800">
              <a:buClr>
                <a:srgbClr val="000000"/>
              </a:buClr>
              <a:defRPr/>
            </a:pPr>
            <a:r>
              <a:rPr lang="es-MX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Desempleado 19</a:t>
            </a: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%</a:t>
            </a:r>
          </a:p>
          <a:p>
            <a:pPr algn="r" defTabSz="182880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Independiente 18%</a:t>
            </a:r>
          </a:p>
          <a:p>
            <a:pPr algn="r" defTabSz="182880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Estudiante 16%</a:t>
            </a:r>
          </a:p>
          <a:p>
            <a:pPr algn="r" defTabSz="182880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Hogar 12%</a:t>
            </a:r>
          </a:p>
          <a:p>
            <a:pPr algn="r" defTabSz="182880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Emprendedor 5%</a:t>
            </a:r>
          </a:p>
          <a:p>
            <a:pPr algn="r" defTabSz="1828800">
              <a:buClr>
                <a:srgbClr val="000000"/>
              </a:buClr>
              <a:defRPr/>
            </a:pPr>
            <a:r>
              <a:rPr lang="es-MX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Jubilado/ Pensionado 3%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Orden de las 3 características más importantes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964" y="6553200"/>
            <a:ext cx="112177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Q25_1 ¿De las características seleccionadas como importantes para elegir el centro recreacional ordénalas donde 1 es la más importante y 3 la de menor importancia relativa? 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6" b="24236"/>
          <a:stretch/>
        </p:blipFill>
        <p:spPr>
          <a:xfrm>
            <a:off x="3352800" y="4087717"/>
            <a:ext cx="5688000" cy="2592852"/>
          </a:xfrm>
          <a:prstGeom prst="rect">
            <a:avLst/>
          </a:prstGeom>
        </p:spPr>
      </p:pic>
      <p:sp>
        <p:nvSpPr>
          <p:cNvPr id="8" name="object 5"/>
          <p:cNvSpPr txBox="1"/>
          <p:nvPr/>
        </p:nvSpPr>
        <p:spPr>
          <a:xfrm>
            <a:off x="4965864" y="2133600"/>
            <a:ext cx="2461871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s-CO" sz="3600" b="1" spc="35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Trebuchet MS"/>
              </a:rPr>
              <a:t>Precio accesible para mi</a:t>
            </a:r>
            <a:endParaRPr lang="es-CO" sz="3600" b="1" spc="35" dirty="0" smtClean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3165281" y="3796983"/>
            <a:ext cx="2289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s-CO" sz="3200" spc="35" dirty="0">
                <a:solidFill>
                  <a:srgbClr val="666666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Trebuchet MS"/>
              </a:rPr>
              <a:t>Ubicación</a:t>
            </a:r>
            <a:endParaRPr lang="es-CO" sz="3200" spc="35" dirty="0" smtClean="0">
              <a:solidFill>
                <a:srgbClr val="666666"/>
              </a:solidFill>
              <a:latin typeface="Arial Rounded MT Bold" panose="020F0704030504030204" pitchFamily="34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7162800" y="3303555"/>
            <a:ext cx="24858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s-CO" sz="2800" spc="35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Trebuchet MS"/>
              </a:rPr>
              <a:t>Calidad de las instalaciones</a:t>
            </a:r>
            <a:endParaRPr lang="es-CO" sz="2800" spc="35" dirty="0" smtClean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2672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Actividades a realizar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964" y="655320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Q26_1 ¿Qué tipo de actividades buscas realizar en los centros de recreación?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584755"/>
              </p:ext>
            </p:extLst>
          </p:nvPr>
        </p:nvGraphicFramePr>
        <p:xfrm>
          <a:off x="3276600" y="4524005"/>
          <a:ext cx="5716587" cy="21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72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Natación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Actividades al aire libre (parques, jardines,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Picnic y áreas de descanso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Senderismo y caminatas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752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Juegos y actividades para niños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9576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Deportes (fútbol, baloncesto, tenis,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2592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Masajes y spa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3068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Eventos y espectáculos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717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93" y="1171205"/>
            <a:ext cx="10058400" cy="3352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8" name="Chart 6"/>
          <p:cNvGraphicFramePr/>
          <p:nvPr>
            <p:extLst>
              <p:ext uri="{D42A27DB-BD31-4B8C-83A1-F6EECF244321}">
                <p14:modId xmlns:p14="http://schemas.microsoft.com/office/powerpoint/2010/main" val="343127628"/>
              </p:ext>
            </p:extLst>
          </p:nvPr>
        </p:nvGraphicFramePr>
        <p:xfrm>
          <a:off x="2057400" y="1084980"/>
          <a:ext cx="7800210" cy="3489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024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Influencia del estado de ánimo en la visita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8964" y="655320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Q27 ¿Cómo influye tu estado de ánimo en la elección de ir a centros recreacionales?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382235960"/>
              </p:ext>
            </p:extLst>
          </p:nvPr>
        </p:nvGraphicFramePr>
        <p:xfrm>
          <a:off x="152399" y="1153800"/>
          <a:ext cx="11862793" cy="509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9" y="0"/>
            <a:ext cx="12188600" cy="685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8959" y="6080759"/>
            <a:ext cx="1331976" cy="6120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76600" y="2719191"/>
            <a:ext cx="5911850" cy="1419618"/>
          </a:xfrm>
          <a:prstGeom prst="rect">
            <a:avLst/>
          </a:prstGeom>
        </p:spPr>
        <p:txBody>
          <a:bodyPr vert="horz" wrap="square" lIns="0" tIns="64769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09"/>
              </a:spcBef>
            </a:pPr>
            <a:r>
              <a:rPr lang="es-CO" sz="4400" spc="75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 Black" panose="02000000000000000000" pitchFamily="2" charset="0"/>
                <a:cs typeface="Trebuchet MS"/>
              </a:rPr>
              <a:t>EXPLORACIÓN DE LA CATEGORÍA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Black" panose="02000000000000000000" pitchFamily="2" charset="0"/>
              <a:cs typeface="Trebuchet M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6151559"/>
            <a:ext cx="111483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USO DEL SERVICIO</a:t>
            </a:r>
            <a:endParaRPr sz="2800" b="0" dirty="0">
              <a:solidFill>
                <a:srgbClr val="2674BB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" y="470124"/>
            <a:ext cx="1273800" cy="489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7" y="192023"/>
            <a:ext cx="896111" cy="496824"/>
          </a:xfrm>
          <a:prstGeom prst="rect">
            <a:avLst/>
          </a:prstGeom>
        </p:spPr>
      </p:pic>
      <p:sp>
        <p:nvSpPr>
          <p:cNvPr id="37" name="Google Shape;210;p29"/>
          <p:cNvSpPr txBox="1"/>
          <p:nvPr/>
        </p:nvSpPr>
        <p:spPr>
          <a:xfrm>
            <a:off x="198911" y="928112"/>
            <a:ext cx="4648199" cy="70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algn="ctr" defTabSz="1828800" rtl="0">
              <a:buClr>
                <a:srgbClr val="000000"/>
              </a:buClr>
              <a:defRPr/>
            </a:pPr>
            <a:r>
              <a:rPr lang="es-ES_tradnl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¿Visitó un centro recreativo en los últimos 3 meses?</a:t>
            </a:r>
            <a:endParaRPr lang="es-ES_tradnl" sz="20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1911444991"/>
              </p:ext>
            </p:extLst>
          </p:nvPr>
        </p:nvGraphicFramePr>
        <p:xfrm>
          <a:off x="-550951" y="1464716"/>
          <a:ext cx="6213652" cy="3928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2777610" y="2828817"/>
            <a:ext cx="1127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Sí</a:t>
            </a:r>
          </a:p>
          <a:p>
            <a:pPr algn="ctr"/>
            <a:r>
              <a:rPr lang="es-CO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58%</a:t>
            </a:r>
            <a:endParaRPr lang="es-CO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5433" y="6430742"/>
            <a:ext cx="111945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Q28 ¿Has utilizado los servicios de algún centro recreacional en los últimos 3 meses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Q29 ¿A cuál centro recreativo fuiste?</a:t>
            </a:r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55647"/>
              </p:ext>
            </p:extLst>
          </p:nvPr>
        </p:nvGraphicFramePr>
        <p:xfrm>
          <a:off x="990600" y="5486424"/>
          <a:ext cx="3130549" cy="86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162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666666"/>
                          </a:solidFill>
                          <a:effectLst/>
                          <a:latin typeface="Arial Rounded MT Bold" panose="020F07040305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666666"/>
                          </a:solidFill>
                          <a:effectLst/>
                          <a:latin typeface="Arial Rounded MT Bold" panose="020F0704030504030204" pitchFamily="34" charset="0"/>
                        </a:rPr>
                        <a:t>Sí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66%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aphicFrame>
        <p:nvGraphicFramePr>
          <p:cNvPr id="20" name="Gráfico 19"/>
          <p:cNvGraphicFramePr/>
          <p:nvPr>
            <p:extLst>
              <p:ext uri="{D42A27DB-BD31-4B8C-83A1-F6EECF244321}">
                <p14:modId xmlns:p14="http://schemas.microsoft.com/office/powerpoint/2010/main" val="4030092875"/>
              </p:ext>
            </p:extLst>
          </p:nvPr>
        </p:nvGraphicFramePr>
        <p:xfrm>
          <a:off x="5249551" y="1545772"/>
          <a:ext cx="6909792" cy="2905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6168807" y="122640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¿Cuál visitó?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cxnSp>
        <p:nvCxnSpPr>
          <p:cNvPr id="4" name="Conector angular 3"/>
          <p:cNvCxnSpPr>
            <a:endCxn id="21" idx="1"/>
          </p:cNvCxnSpPr>
          <p:nvPr/>
        </p:nvCxnSpPr>
        <p:spPr>
          <a:xfrm flipV="1">
            <a:off x="3733800" y="1411066"/>
            <a:ext cx="2435007" cy="2017915"/>
          </a:xfrm>
          <a:prstGeom prst="bentConnector3">
            <a:avLst/>
          </a:prstGeom>
          <a:ln>
            <a:solidFill>
              <a:srgbClr val="66666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410297"/>
              </p:ext>
            </p:extLst>
          </p:nvPr>
        </p:nvGraphicFramePr>
        <p:xfrm>
          <a:off x="5943600" y="4584000"/>
          <a:ext cx="4789487" cy="151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01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Comfandi Pance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Acuaparque de la Caña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Tardes caleñas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Centro Recreacional Yanaconas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752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 smtClean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Otros</a:t>
                      </a:r>
                      <a:endParaRPr lang="es-CO" sz="1100" b="0" i="0" u="none" strike="noStrike" dirty="0">
                        <a:solidFill>
                          <a:srgbClr val="7F7F7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 smtClean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 smtClean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  <a:endParaRPr lang="es-CO" sz="1100" b="0" i="0" u="none" strike="noStrike" dirty="0">
                        <a:solidFill>
                          <a:srgbClr val="7F7F7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 smtClean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  <a:endParaRPr lang="es-CO" sz="1100" b="0" i="0" u="none" strike="noStrike" dirty="0">
                        <a:solidFill>
                          <a:srgbClr val="7F7F7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 smtClean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  <a:endParaRPr lang="es-CO" sz="1100" b="0" i="0" u="none" strike="noStrike" dirty="0">
                        <a:solidFill>
                          <a:srgbClr val="7F7F7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9576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222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67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SERVICIOS DEL CENTRO RECREATIVO</a:t>
            </a:r>
            <a:endParaRPr sz="2800" b="0" dirty="0">
              <a:solidFill>
                <a:srgbClr val="2674BB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" y="470124"/>
            <a:ext cx="1273800" cy="489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7" y="192023"/>
            <a:ext cx="896111" cy="496824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5433" y="6596390"/>
            <a:ext cx="111945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Q30_1 ¿Qué tipo de servicios de recreación consideras más importantes en un centro recreacional?</a:t>
            </a:r>
          </a:p>
        </p:txBody>
      </p:sp>
      <p:graphicFrame>
        <p:nvGraphicFramePr>
          <p:cNvPr id="20" name="Gráfico 19"/>
          <p:cNvGraphicFramePr/>
          <p:nvPr>
            <p:extLst>
              <p:ext uri="{D42A27DB-BD31-4B8C-83A1-F6EECF244321}">
                <p14:modId xmlns:p14="http://schemas.microsoft.com/office/powerpoint/2010/main" val="1864040740"/>
              </p:ext>
            </p:extLst>
          </p:nvPr>
        </p:nvGraphicFramePr>
        <p:xfrm>
          <a:off x="176808" y="1631491"/>
          <a:ext cx="6909792" cy="4808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Tab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290707"/>
              </p:ext>
            </p:extLst>
          </p:nvPr>
        </p:nvGraphicFramePr>
        <p:xfrm>
          <a:off x="6011631" y="3893795"/>
          <a:ext cx="5959387" cy="280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Piscinas y áreas de natación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Restaurantes y cafeterías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Actividades para niños (juegos, talleres, etc.)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Senderos y rutas para caminatas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21703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Canchas deportivas (fútbol, tenis, baloncesto, etc.)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62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Áreas de picnic y descanso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Servicios de spa y relajación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Espacios para mascotas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Eventos y espectáculos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752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Gimnasio y áreas de fitness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41975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Clases y talleres (arte, cocina, etc.)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9576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sp>
        <p:nvSpPr>
          <p:cNvPr id="15" name="Google Shape;210;p29"/>
          <p:cNvSpPr txBox="1"/>
          <p:nvPr/>
        </p:nvSpPr>
        <p:spPr>
          <a:xfrm>
            <a:off x="198911" y="928112"/>
            <a:ext cx="6887689" cy="70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algn="ctr" defTabSz="1828800" rtl="0">
              <a:buClr>
                <a:srgbClr val="000000"/>
              </a:buClr>
              <a:defRPr/>
            </a:pPr>
            <a:r>
              <a:rPr lang="es-ES_tradnl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¿Qué servicios consideras importantes en un centro recreativo?</a:t>
            </a:r>
            <a:endParaRPr lang="es-ES_tradnl" sz="20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00" y="1179577"/>
            <a:ext cx="4500000" cy="253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ángulo redondeado 7"/>
          <p:cNvSpPr/>
          <p:nvPr/>
        </p:nvSpPr>
        <p:spPr>
          <a:xfrm>
            <a:off x="457200" y="1647577"/>
            <a:ext cx="6360600" cy="1019423"/>
          </a:xfrm>
          <a:prstGeom prst="roundRect">
            <a:avLst/>
          </a:prstGeom>
          <a:noFill/>
          <a:ln>
            <a:solidFill>
              <a:srgbClr val="2674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29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SERVICIOS DEL CENTRO RECREATIVO</a:t>
            </a:r>
            <a:endParaRPr sz="2800" b="0" dirty="0">
              <a:solidFill>
                <a:srgbClr val="2674BB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" y="470124"/>
            <a:ext cx="1273800" cy="489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7" y="192023"/>
            <a:ext cx="896111" cy="496824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5433" y="6596390"/>
            <a:ext cx="111945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Q31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¿Cuáles son tus necesidades específicas en términos de servicios de recreación?</a:t>
            </a:r>
          </a:p>
        </p:txBody>
      </p:sp>
      <p:graphicFrame>
        <p:nvGraphicFramePr>
          <p:cNvPr id="20" name="Gráfico 19"/>
          <p:cNvGraphicFramePr/>
          <p:nvPr>
            <p:extLst>
              <p:ext uri="{D42A27DB-BD31-4B8C-83A1-F6EECF244321}">
                <p14:modId xmlns:p14="http://schemas.microsoft.com/office/powerpoint/2010/main" val="3280444632"/>
              </p:ext>
            </p:extLst>
          </p:nvPr>
        </p:nvGraphicFramePr>
        <p:xfrm>
          <a:off x="176808" y="1465379"/>
          <a:ext cx="6935192" cy="4808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Tab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72615"/>
              </p:ext>
            </p:extLst>
          </p:nvPr>
        </p:nvGraphicFramePr>
        <p:xfrm>
          <a:off x="5943600" y="3546989"/>
          <a:ext cx="5959387" cy="30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Programas de actividades para todas las edades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Espacios seguros y bien vigilados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Opciones de comida y bebida de calidad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Instalaciones modernas y bien mantenidas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21703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Espacios para relajación y descanso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62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Áreas de juego para niños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Facilidad de acceso y estacionamiento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Oportunidades para actividades deportivas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Servicios de spa y bienestar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752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Espacio para mascotas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241975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Actividades educativas y talleres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45546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Eventos y entretenimiento en vivo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9576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sp>
        <p:nvSpPr>
          <p:cNvPr id="15" name="Google Shape;210;p29"/>
          <p:cNvSpPr txBox="1"/>
          <p:nvPr/>
        </p:nvSpPr>
        <p:spPr>
          <a:xfrm>
            <a:off x="198911" y="762000"/>
            <a:ext cx="6887689" cy="70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ctr" anchorCtr="0">
            <a:noAutofit/>
          </a:bodyPr>
          <a:lstStyle/>
          <a:p>
            <a:pPr algn="ctr" defTabSz="1828800" rtl="0">
              <a:buClr>
                <a:srgbClr val="000000"/>
              </a:buClr>
              <a:defRPr/>
            </a:pPr>
            <a:r>
              <a:rPr lang="es-ES_tradnl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¿Cuáles son sus necesidades de recreación?</a:t>
            </a:r>
            <a:endParaRPr lang="es-ES_tradnl" sz="20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65433" y="1481465"/>
            <a:ext cx="7173567" cy="1663203"/>
          </a:xfrm>
          <a:prstGeom prst="roundRect">
            <a:avLst/>
          </a:prstGeom>
          <a:noFill/>
          <a:ln>
            <a:solidFill>
              <a:srgbClr val="A311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855467"/>
            <a:ext cx="2700000" cy="24553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0538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SERVICIOS DEL CENTRO RECREATIVO</a:t>
            </a:r>
            <a:endParaRPr sz="2800" b="0" dirty="0">
              <a:solidFill>
                <a:srgbClr val="2674BB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" y="470124"/>
            <a:ext cx="1273800" cy="489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7" y="192023"/>
            <a:ext cx="896111" cy="496824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5433" y="6596390"/>
            <a:ext cx="111945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Q32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¿Qué buscas cuando visitas un centro recreacional?</a:t>
            </a:r>
          </a:p>
        </p:txBody>
      </p:sp>
      <p:graphicFrame>
        <p:nvGraphicFramePr>
          <p:cNvPr id="20" name="Gráfico 19"/>
          <p:cNvGraphicFramePr/>
          <p:nvPr>
            <p:extLst>
              <p:ext uri="{D42A27DB-BD31-4B8C-83A1-F6EECF244321}">
                <p14:modId xmlns:p14="http://schemas.microsoft.com/office/powerpoint/2010/main" val="2617815407"/>
              </p:ext>
            </p:extLst>
          </p:nvPr>
        </p:nvGraphicFramePr>
        <p:xfrm>
          <a:off x="457200" y="1646426"/>
          <a:ext cx="6935192" cy="4808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Tab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041843"/>
              </p:ext>
            </p:extLst>
          </p:nvPr>
        </p:nvGraphicFramePr>
        <p:xfrm>
          <a:off x="6324600" y="4114800"/>
          <a:ext cx="5383387" cy="228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Lugares para descansar y relajarse (tumbonas, hamacas, </a:t>
                      </a:r>
                      <a:r>
                        <a:rPr lang="es-CO" sz="1100" b="0" i="0" u="none" strike="noStrike" dirty="0" err="1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etc</a:t>
                      </a:r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Actividades/ Juegos terrestres para niños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Actividades/ Juegos acuáticos para niños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Actividades para adultos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21703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Hacer deporte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62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Oír música, bailar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Actividades de integración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Espacio para jugar con mi mascota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sp>
        <p:nvSpPr>
          <p:cNvPr id="15" name="Google Shape;210;p29"/>
          <p:cNvSpPr txBox="1"/>
          <p:nvPr/>
        </p:nvSpPr>
        <p:spPr>
          <a:xfrm>
            <a:off x="479303" y="943047"/>
            <a:ext cx="6887689" cy="70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ctr" anchorCtr="0">
            <a:noAutofit/>
          </a:bodyPr>
          <a:lstStyle/>
          <a:p>
            <a:pPr algn="ctr" defTabSz="1828800" rtl="0">
              <a:buClr>
                <a:srgbClr val="000000"/>
              </a:buClr>
              <a:defRPr/>
            </a:pPr>
            <a:r>
              <a:rPr lang="es-ES_tradnl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¿Qué espera encontrar en un centro recreativo?</a:t>
            </a:r>
            <a:endParaRPr lang="es-ES_tradnl" sz="20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00" y="814800"/>
            <a:ext cx="4860000" cy="3223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ángulo redondeado 7"/>
          <p:cNvSpPr/>
          <p:nvPr/>
        </p:nvSpPr>
        <p:spPr>
          <a:xfrm>
            <a:off x="345825" y="1765797"/>
            <a:ext cx="7173567" cy="1663203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309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FRECUENCIA DE VISITA</a:t>
            </a:r>
            <a:endParaRPr sz="2800" b="0" dirty="0">
              <a:solidFill>
                <a:srgbClr val="2674BB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" y="470124"/>
            <a:ext cx="1273800" cy="489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7" y="192023"/>
            <a:ext cx="896111" cy="496824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0" y="6553200"/>
            <a:ext cx="111945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Q33 ¿Con qué frecuencia visitas centros recreacionales?</a:t>
            </a:r>
          </a:p>
        </p:txBody>
      </p:sp>
      <p:graphicFrame>
        <p:nvGraphicFramePr>
          <p:cNvPr id="15" name="Gráfico 14"/>
          <p:cNvGraphicFramePr/>
          <p:nvPr>
            <p:extLst>
              <p:ext uri="{D42A27DB-BD31-4B8C-83A1-F6EECF244321}">
                <p14:modId xmlns:p14="http://schemas.microsoft.com/office/powerpoint/2010/main" val="932185189"/>
              </p:ext>
            </p:extLst>
          </p:nvPr>
        </p:nvGraphicFramePr>
        <p:xfrm>
          <a:off x="152399" y="1153800"/>
          <a:ext cx="11862793" cy="509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0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/>
          <p:cNvSpPr/>
          <p:nvPr/>
        </p:nvSpPr>
        <p:spPr>
          <a:xfrm>
            <a:off x="8964" y="655320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Q34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¿Qué factores te impiden utilizar más frecuentemente los servicios de recreación de los centros recreacionales?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7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FRECUENCIA DE VISITA</a:t>
            </a:r>
            <a:b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2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Factores que impiden visitas frecuentes al centro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79043"/>
              </p:ext>
            </p:extLst>
          </p:nvPr>
        </p:nvGraphicFramePr>
        <p:xfrm>
          <a:off x="6580013" y="3650985"/>
          <a:ext cx="5383387" cy="2978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Falta de dinero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62%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Falta de tiempo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61%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Distancia o dificultad de acceso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Horarios de funcionamiento incompatibles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29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Falta de información sobre los servicios disponibles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860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Preferencia por otras formas de recreación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21703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Falta de seguridad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62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Actividades limitadas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Instalaciones insuficientes o mal mantenidas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Opiniones negativas de otros usuarios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790796794"/>
              </p:ext>
            </p:extLst>
          </p:nvPr>
        </p:nvGraphicFramePr>
        <p:xfrm>
          <a:off x="152401" y="1430597"/>
          <a:ext cx="6705600" cy="4808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064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24000" y="242089"/>
            <a:ext cx="92202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PERFIL SOCIODEMOGRÁFICO DE LOS PARTICIPANTES</a:t>
            </a:r>
            <a:endParaRPr sz="2800" b="0" dirty="0">
              <a:solidFill>
                <a:srgbClr val="2674BB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" y="470124"/>
            <a:ext cx="1273800" cy="489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7" y="192023"/>
            <a:ext cx="896111" cy="496824"/>
          </a:xfrm>
          <a:prstGeom prst="rect">
            <a:avLst/>
          </a:prstGeom>
        </p:spPr>
      </p:pic>
      <p:sp>
        <p:nvSpPr>
          <p:cNvPr id="73" name="CuadroTexto 72"/>
          <p:cNvSpPr txBox="1"/>
          <p:nvPr/>
        </p:nvSpPr>
        <p:spPr>
          <a:xfrm>
            <a:off x="2632293" y="5739146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chemeClr val="bg1">
                    <a:lumMod val="65000"/>
                  </a:schemeClr>
                </a:solidFill>
              </a:rPr>
              <a:t>Base = 384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Google Shape;197;p29">
            <a:extLst>
              <a:ext uri="{FF2B5EF4-FFF2-40B4-BE49-F238E27FC236}">
                <a16:creationId xmlns:a16="http://schemas.microsoft.com/office/drawing/2014/main" id="{A26171A0-0B7C-4B35-A9D9-8C75452DC921}"/>
              </a:ext>
            </a:extLst>
          </p:cNvPr>
          <p:cNvSpPr/>
          <p:nvPr/>
        </p:nvSpPr>
        <p:spPr>
          <a:xfrm flipH="1">
            <a:off x="4341448" y="2161444"/>
            <a:ext cx="1678352" cy="3512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AFC2D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algn="l" defTabSz="1828800" rtl="0">
              <a:buClr>
                <a:srgbClr val="000000"/>
              </a:buClr>
              <a:defRPr/>
            </a:pPr>
            <a:endParaRPr lang="es-ES_tradnl"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" name="Google Shape;220;p29">
            <a:extLst>
              <a:ext uri="{FF2B5EF4-FFF2-40B4-BE49-F238E27FC236}">
                <a16:creationId xmlns:a16="http://schemas.microsoft.com/office/drawing/2014/main" id="{C067CB7F-76E9-40CF-94E4-8D2102AD77B3}"/>
              </a:ext>
            </a:extLst>
          </p:cNvPr>
          <p:cNvSpPr txBox="1"/>
          <p:nvPr/>
        </p:nvSpPr>
        <p:spPr>
          <a:xfrm>
            <a:off x="6529049" y="1351091"/>
            <a:ext cx="2992565" cy="177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defTabSz="1828800" rtl="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CUANTOS HIJOS</a:t>
            </a:r>
            <a:endParaRPr lang="es-CO" sz="160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defTabSz="1828800">
              <a:buClr>
                <a:srgbClr val="000000"/>
              </a:buClr>
              <a:defRPr/>
            </a:pPr>
            <a:r>
              <a:rPr lang="es-CO" sz="2000" dirty="0" smtClean="0"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54% Un hijo</a:t>
            </a:r>
            <a:endParaRPr lang="es-CO" sz="2000" dirty="0"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defTabSz="182880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35% 2 hijos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defTabSz="1828800" rtl="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8% 3 hijos</a:t>
            </a:r>
          </a:p>
          <a:p>
            <a:pPr defTabSz="1828800" rtl="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1% 4 hijos</a:t>
            </a:r>
          </a:p>
          <a:p>
            <a:pPr defTabSz="1828800" rtl="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2% 5 o más hijos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sp>
        <p:nvSpPr>
          <p:cNvPr id="37" name="Google Shape;210;p29"/>
          <p:cNvSpPr txBox="1"/>
          <p:nvPr/>
        </p:nvSpPr>
        <p:spPr>
          <a:xfrm>
            <a:off x="1674745" y="1352630"/>
            <a:ext cx="2812241" cy="40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algn="ctr" defTabSz="1828800" rtl="0">
              <a:buClr>
                <a:srgbClr val="000000"/>
              </a:buClr>
              <a:defRPr/>
            </a:pPr>
            <a:r>
              <a:rPr lang="es-ES_tradnl" sz="240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¿TIENEN HIJOS?</a:t>
            </a:r>
            <a:endParaRPr lang="es-ES_tradnl" sz="240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sp>
        <p:nvSpPr>
          <p:cNvPr id="45" name="Abrir llave 44"/>
          <p:cNvSpPr/>
          <p:nvPr/>
        </p:nvSpPr>
        <p:spPr>
          <a:xfrm>
            <a:off x="6083838" y="1351092"/>
            <a:ext cx="509305" cy="1620710"/>
          </a:xfrm>
          <a:prstGeom prst="leftBrace">
            <a:avLst/>
          </a:prstGeom>
          <a:ln>
            <a:solidFill>
              <a:srgbClr val="003B7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3582682211"/>
              </p:ext>
            </p:extLst>
          </p:nvPr>
        </p:nvGraphicFramePr>
        <p:xfrm>
          <a:off x="-25960" y="1803011"/>
          <a:ext cx="6213652" cy="3928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3118965" y="3167112"/>
            <a:ext cx="1127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Sí</a:t>
            </a:r>
          </a:p>
          <a:p>
            <a:pPr algn="ctr"/>
            <a:r>
              <a:rPr lang="es-CO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56%</a:t>
            </a:r>
            <a:endParaRPr lang="es-CO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529049" y="3044838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chemeClr val="bg1">
                    <a:lumMod val="65000"/>
                  </a:schemeClr>
                </a:solidFill>
              </a:rPr>
              <a:t>Base = 216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Google Shape;198;p29"/>
          <p:cNvSpPr/>
          <p:nvPr/>
        </p:nvSpPr>
        <p:spPr>
          <a:xfrm rot="10567990" flipH="1">
            <a:off x="4431639" y="4946095"/>
            <a:ext cx="1872458" cy="3299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806" y="0"/>
                </a:lnTo>
                <a:lnTo>
                  <a:pt x="21600" y="0"/>
                </a:lnTo>
              </a:path>
            </a:pathLst>
          </a:custGeom>
          <a:noFill/>
          <a:ln w="25400" cap="flat" cmpd="sng">
            <a:solidFill>
              <a:srgbClr val="666666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algn="l" defTabSz="1828800" rtl="0">
              <a:buClr>
                <a:srgbClr val="000000"/>
              </a:buClr>
              <a:defRPr/>
            </a:pPr>
            <a:endParaRPr lang="es-ES_tradnl"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" name="Google Shape;220;p29">
            <a:extLst>
              <a:ext uri="{FF2B5EF4-FFF2-40B4-BE49-F238E27FC236}">
                <a16:creationId xmlns:a16="http://schemas.microsoft.com/office/drawing/2014/main" id="{C067CB7F-76E9-40CF-94E4-8D2102AD77B3}"/>
              </a:ext>
            </a:extLst>
          </p:cNvPr>
          <p:cNvSpPr txBox="1"/>
          <p:nvPr/>
        </p:nvSpPr>
        <p:spPr>
          <a:xfrm>
            <a:off x="6837235" y="4495800"/>
            <a:ext cx="2992565" cy="146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defTabSz="1828800" rtl="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EDAD HIJOS</a:t>
            </a:r>
            <a:endParaRPr lang="es-CO" sz="160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defTabSz="182880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19% Menor de 36 meses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defTabSz="182880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29% 3 a 5 años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  <a:p>
            <a:pPr defTabSz="1828800" rtl="0">
              <a:buClr>
                <a:srgbClr val="000000"/>
              </a:buClr>
              <a:defRPr/>
            </a:pPr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44% 6 a 12 años</a:t>
            </a:r>
          </a:p>
          <a:p>
            <a:pPr defTabSz="1828800" rtl="0">
              <a:buClr>
                <a:srgbClr val="000000"/>
              </a:buClr>
              <a:defRPr/>
            </a:pPr>
            <a:r>
              <a:rPr lang="es-CO" sz="2000" dirty="0" smtClean="0"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50% 13 a 18 años</a:t>
            </a:r>
            <a:endParaRPr lang="es-CO" sz="2000" dirty="0"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sp>
        <p:nvSpPr>
          <p:cNvPr id="34" name="Abrir llave 33"/>
          <p:cNvSpPr/>
          <p:nvPr/>
        </p:nvSpPr>
        <p:spPr>
          <a:xfrm>
            <a:off x="6392024" y="4495800"/>
            <a:ext cx="509305" cy="1364102"/>
          </a:xfrm>
          <a:prstGeom prst="leftBrace">
            <a:avLst/>
          </a:prstGeom>
          <a:ln>
            <a:solidFill>
              <a:srgbClr val="6666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CuadroTexto 34"/>
          <p:cNvSpPr txBox="1"/>
          <p:nvPr/>
        </p:nvSpPr>
        <p:spPr>
          <a:xfrm>
            <a:off x="6846627" y="5961132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chemeClr val="bg1">
                    <a:lumMod val="65000"/>
                  </a:schemeClr>
                </a:solidFill>
              </a:rPr>
              <a:t>Base = 216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14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/>
          <p:cNvSpPr/>
          <p:nvPr/>
        </p:nvSpPr>
        <p:spPr>
          <a:xfrm>
            <a:off x="8964" y="655320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Q35 ¿Actualmente qué porcentaje de tus ingresos se destinan a la recreación de la familia?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7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PRESUPUESTO PARA RECREACIÓN</a:t>
            </a:r>
            <a:b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2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Porcentaje de ingresos para la recreación familiar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1054004927"/>
              </p:ext>
            </p:extLst>
          </p:nvPr>
        </p:nvGraphicFramePr>
        <p:xfrm>
          <a:off x="152400" y="1265872"/>
          <a:ext cx="11862793" cy="509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41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9" y="0"/>
            <a:ext cx="12188600" cy="685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8959" y="6080759"/>
            <a:ext cx="1331976" cy="6120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76600" y="2719191"/>
            <a:ext cx="5911850" cy="1419618"/>
          </a:xfrm>
          <a:prstGeom prst="rect">
            <a:avLst/>
          </a:prstGeom>
        </p:spPr>
        <p:txBody>
          <a:bodyPr vert="horz" wrap="square" lIns="0" tIns="64769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09"/>
              </a:spcBef>
            </a:pPr>
            <a:r>
              <a:rPr lang="es-CO" sz="4400" spc="75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 Black" panose="02000000000000000000" pitchFamily="2" charset="0"/>
                <a:cs typeface="Trebuchet MS"/>
              </a:rPr>
              <a:t>EVALUACIÓN COMFANDI PANCE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Black" panose="02000000000000000000" pitchFamily="2" charset="0"/>
              <a:cs typeface="Trebuchet M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6151559"/>
            <a:ext cx="111483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/>
          <p:cNvSpPr/>
          <p:nvPr/>
        </p:nvSpPr>
        <p:spPr>
          <a:xfrm>
            <a:off x="8964" y="6477000"/>
            <a:ext cx="8601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Q36 ¿Has visitado las instalaciones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en el último año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Q37 ¿Podrías contarnos las razones por las que no has visitado a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en el último año?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graphicFrame>
        <p:nvGraphicFramePr>
          <p:cNvPr id="10" name="Chart 7">
            <a:extLst>
              <a:ext uri="{FF2B5EF4-FFF2-40B4-BE49-F238E27FC236}">
                <a16:creationId xmlns:a16="http://schemas.microsoft.com/office/drawing/2014/main" id="{FA90F6A8-F5FD-465A-9D69-4C6B55167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9148449"/>
              </p:ext>
            </p:extLst>
          </p:nvPr>
        </p:nvGraphicFramePr>
        <p:xfrm>
          <a:off x="-303600" y="1078276"/>
          <a:ext cx="6552000" cy="4160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Freeform: Shape 4">
            <a:extLst>
              <a:ext uri="{FF2B5EF4-FFF2-40B4-BE49-F238E27FC236}">
                <a16:creationId xmlns:a16="http://schemas.microsoft.com/office/drawing/2014/main" id="{A7F31623-4B8F-4EB9-A011-0A81711F1B4C}"/>
              </a:ext>
            </a:extLst>
          </p:cNvPr>
          <p:cNvSpPr/>
          <p:nvPr/>
        </p:nvSpPr>
        <p:spPr>
          <a:xfrm>
            <a:off x="696348" y="990600"/>
            <a:ext cx="4355912" cy="4148811"/>
          </a:xfrm>
          <a:custGeom>
            <a:avLst/>
            <a:gdLst>
              <a:gd name="connsiteX0" fmla="*/ 2605478 w 5078896"/>
              <a:gd name="connsiteY0" fmla="*/ 885642 h 5078896"/>
              <a:gd name="connsiteX1" fmla="*/ 1920755 w 5078896"/>
              <a:gd name="connsiteY1" fmla="*/ 1007497 h 5078896"/>
              <a:gd name="connsiteX2" fmla="*/ 953790 w 5078896"/>
              <a:gd name="connsiteY2" fmla="*/ 2816561 h 5078896"/>
              <a:gd name="connsiteX3" fmla="*/ 2539448 w 5078896"/>
              <a:gd name="connsiteY3" fmla="*/ 4117877 h 5078896"/>
              <a:gd name="connsiteX4" fmla="*/ 4156171 w 5078896"/>
              <a:gd name="connsiteY4" fmla="*/ 4117877 h 5078896"/>
              <a:gd name="connsiteX5" fmla="*/ 4156171 w 5078896"/>
              <a:gd name="connsiteY5" fmla="*/ 3644350 h 5078896"/>
              <a:gd name="connsiteX6" fmla="*/ 3682644 w 5078896"/>
              <a:gd name="connsiteY6" fmla="*/ 3644350 h 5078896"/>
              <a:gd name="connsiteX7" fmla="*/ 3883704 w 5078896"/>
              <a:gd name="connsiteY7" fmla="*/ 1602951 h 5078896"/>
              <a:gd name="connsiteX8" fmla="*/ 2605478 w 5078896"/>
              <a:gd name="connsiteY8" fmla="*/ 885642 h 5078896"/>
              <a:gd name="connsiteX9" fmla="*/ 0 w 5078896"/>
              <a:gd name="connsiteY9" fmla="*/ 0 h 5078896"/>
              <a:gd name="connsiteX10" fmla="*/ 5078896 w 5078896"/>
              <a:gd name="connsiteY10" fmla="*/ 0 h 5078896"/>
              <a:gd name="connsiteX11" fmla="*/ 5078896 w 5078896"/>
              <a:gd name="connsiteY11" fmla="*/ 5078896 h 5078896"/>
              <a:gd name="connsiteX12" fmla="*/ 0 w 5078896"/>
              <a:gd name="connsiteY12" fmla="*/ 5078896 h 507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8896" h="5078896">
                <a:moveTo>
                  <a:pt x="2605478" y="885642"/>
                </a:moveTo>
                <a:cubicBezTo>
                  <a:pt x="2376792" y="876191"/>
                  <a:pt x="2143438" y="915259"/>
                  <a:pt x="1920755" y="1007497"/>
                </a:cubicBezTo>
                <a:cubicBezTo>
                  <a:pt x="1208170" y="1302659"/>
                  <a:pt x="803317" y="2060084"/>
                  <a:pt x="953790" y="2816561"/>
                </a:cubicBezTo>
                <a:cubicBezTo>
                  <a:pt x="1104262" y="3573038"/>
                  <a:pt x="1768151" y="4117877"/>
                  <a:pt x="2539448" y="4117877"/>
                </a:cubicBezTo>
                <a:lnTo>
                  <a:pt x="4156171" y="4117877"/>
                </a:lnTo>
                <a:lnTo>
                  <a:pt x="4156171" y="3644350"/>
                </a:lnTo>
                <a:lnTo>
                  <a:pt x="3682644" y="3644350"/>
                </a:lnTo>
                <a:cubicBezTo>
                  <a:pt x="4228033" y="3098961"/>
                  <a:pt x="4312214" y="2244261"/>
                  <a:pt x="3883704" y="1602951"/>
                </a:cubicBezTo>
                <a:cubicBezTo>
                  <a:pt x="3589104" y="1162050"/>
                  <a:pt x="3108587" y="906433"/>
                  <a:pt x="2605478" y="885642"/>
                </a:cubicBezTo>
                <a:close/>
                <a:moveTo>
                  <a:pt x="0" y="0"/>
                </a:moveTo>
                <a:lnTo>
                  <a:pt x="5078896" y="0"/>
                </a:lnTo>
                <a:lnTo>
                  <a:pt x="5078896" y="5078896"/>
                </a:lnTo>
                <a:lnTo>
                  <a:pt x="0" y="5078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/>
          <p:cNvSpPr txBox="1"/>
          <p:nvPr/>
        </p:nvSpPr>
        <p:spPr>
          <a:xfrm>
            <a:off x="3124200" y="2681773"/>
            <a:ext cx="8627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No</a:t>
            </a:r>
          </a:p>
          <a:p>
            <a:pPr algn="ctr"/>
            <a:r>
              <a:rPr lang="es-CO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60%</a:t>
            </a:r>
            <a:endParaRPr lang="es-CO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00041"/>
              </p:ext>
            </p:extLst>
          </p:nvPr>
        </p:nvGraphicFramePr>
        <p:xfrm>
          <a:off x="1309130" y="4693933"/>
          <a:ext cx="3148012" cy="86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625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Visita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sp>
        <p:nvSpPr>
          <p:cNvPr id="7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  <a:b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2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Visita en el último año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87856601"/>
              </p:ext>
            </p:extLst>
          </p:nvPr>
        </p:nvGraphicFramePr>
        <p:xfrm>
          <a:off x="6052208" y="1749585"/>
          <a:ext cx="6051389" cy="2905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6168806" y="1226400"/>
            <a:ext cx="584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Razones por las que no ha visitado el centro en el último año: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043622"/>
              </p:ext>
            </p:extLst>
          </p:nvPr>
        </p:nvGraphicFramePr>
        <p:xfrm>
          <a:off x="6081581" y="4591479"/>
          <a:ext cx="5527387" cy="216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8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 he tenido plata para ir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Mucha distancia desde mi casa (está lejos)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 pienso en el lugar (no me acuerdo de ir)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Mis hijos y/o pareja prefieren ir a otro lugar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29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 he tenido el tiempo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860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 me gusta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21703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Considero que no es para mi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62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 lo conozco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229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cxnSp>
        <p:nvCxnSpPr>
          <p:cNvPr id="18" name="Conector angular 17"/>
          <p:cNvCxnSpPr>
            <a:stCxn id="14" idx="3"/>
          </p:cNvCxnSpPr>
          <p:nvPr/>
        </p:nvCxnSpPr>
        <p:spPr>
          <a:xfrm flipV="1">
            <a:off x="3986937" y="1509181"/>
            <a:ext cx="2246949" cy="1649646"/>
          </a:xfrm>
          <a:prstGeom prst="bentConnector3">
            <a:avLst>
              <a:gd name="adj1" fmla="val 50000"/>
            </a:avLst>
          </a:prstGeom>
          <a:ln>
            <a:solidFill>
              <a:srgbClr val="66666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80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Q38 ¿Cómo calificarías tu experiencia general con los servicios ofrecidos por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Calificación de la experiencia en </a:t>
            </a:r>
            <a:r>
              <a:rPr lang="es-CO" sz="2800" b="0" kern="0" spc="-5" dirty="0" err="1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</a:t>
            </a: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 </a:t>
            </a:r>
            <a:r>
              <a:rPr lang="es-CO" sz="2800" b="0" kern="0" spc="-5" dirty="0" err="1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</a:t>
            </a:r>
            <a:r>
              <a:rPr lang="es-CO" sz="2800" b="0" kern="0" spc="-5" dirty="0" err="1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ance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Gráfico 21"/>
          <p:cNvGraphicFramePr/>
          <p:nvPr>
            <p:extLst>
              <p:ext uri="{D42A27DB-BD31-4B8C-83A1-F6EECF244321}">
                <p14:modId xmlns:p14="http://schemas.microsoft.com/office/powerpoint/2010/main" val="2998121671"/>
              </p:ext>
            </p:extLst>
          </p:nvPr>
        </p:nvGraphicFramePr>
        <p:xfrm>
          <a:off x="304800" y="1524001"/>
          <a:ext cx="11582399" cy="461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10285776" y="3764690"/>
            <a:ext cx="1275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Calificación:</a:t>
            </a:r>
            <a:endParaRPr lang="es-CO" sz="14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errar llave 2"/>
          <p:cNvSpPr/>
          <p:nvPr/>
        </p:nvSpPr>
        <p:spPr>
          <a:xfrm>
            <a:off x="2362200" y="1676400"/>
            <a:ext cx="228600" cy="2592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2514600" y="26670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TB</a:t>
            </a:r>
          </a:p>
          <a:p>
            <a:pPr algn="ctr"/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67%</a:t>
            </a:r>
          </a:p>
        </p:txBody>
      </p:sp>
      <p:sp>
        <p:nvSpPr>
          <p:cNvPr id="16" name="Cerrar llave 15"/>
          <p:cNvSpPr/>
          <p:nvPr/>
        </p:nvSpPr>
        <p:spPr>
          <a:xfrm>
            <a:off x="7391400" y="1676400"/>
            <a:ext cx="228600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7543800" y="2706469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TB</a:t>
            </a:r>
          </a:p>
          <a:p>
            <a:pPr algn="ctr"/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69%</a:t>
            </a:r>
          </a:p>
        </p:txBody>
      </p:sp>
      <p:sp>
        <p:nvSpPr>
          <p:cNvPr id="18" name="Cerrar llave 17"/>
          <p:cNvSpPr/>
          <p:nvPr/>
        </p:nvSpPr>
        <p:spPr>
          <a:xfrm>
            <a:off x="9906000" y="1676400"/>
            <a:ext cx="228600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/>
          <p:cNvSpPr txBox="1"/>
          <p:nvPr/>
        </p:nvSpPr>
        <p:spPr>
          <a:xfrm>
            <a:off x="10058400" y="2706469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TB</a:t>
            </a:r>
          </a:p>
          <a:p>
            <a:pPr algn="ctr"/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69%</a:t>
            </a:r>
          </a:p>
        </p:txBody>
      </p:sp>
      <p:sp>
        <p:nvSpPr>
          <p:cNvPr id="21" name="Cerrar llave 20"/>
          <p:cNvSpPr/>
          <p:nvPr/>
        </p:nvSpPr>
        <p:spPr>
          <a:xfrm>
            <a:off x="4876800" y="1676400"/>
            <a:ext cx="228600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CuadroTexto 24"/>
          <p:cNvSpPr txBox="1"/>
          <p:nvPr/>
        </p:nvSpPr>
        <p:spPr>
          <a:xfrm>
            <a:off x="5029200" y="2706469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TB</a:t>
            </a:r>
          </a:p>
          <a:p>
            <a:pPr algn="ctr"/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69%</a:t>
            </a:r>
          </a:p>
        </p:txBody>
      </p:sp>
    </p:spTree>
    <p:extLst>
      <p:ext uri="{BB962C8B-B14F-4D97-AF65-F5344CB8AC3E}">
        <p14:creationId xmlns:p14="http://schemas.microsoft.com/office/powerpoint/2010/main" val="318020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Q39 ¿Qué aspectos de los servicios de </a:t>
            </a:r>
            <a:r>
              <a:rPr lang="es-CO" sz="1100" dirty="0" err="1" smtClean="0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 smtClean="0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 te han gustado más? (Seleccione todas las que apliquen)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11" name="Freeform: Shape 4">
            <a:extLst>
              <a:ext uri="{FF2B5EF4-FFF2-40B4-BE49-F238E27FC236}">
                <a16:creationId xmlns:a16="http://schemas.microsoft.com/office/drawing/2014/main" id="{A7F31623-4B8F-4EB9-A011-0A81711F1B4C}"/>
              </a:ext>
            </a:extLst>
          </p:cNvPr>
          <p:cNvSpPr/>
          <p:nvPr/>
        </p:nvSpPr>
        <p:spPr>
          <a:xfrm>
            <a:off x="696348" y="990600"/>
            <a:ext cx="4355912" cy="4148811"/>
          </a:xfrm>
          <a:custGeom>
            <a:avLst/>
            <a:gdLst>
              <a:gd name="connsiteX0" fmla="*/ 2605478 w 5078896"/>
              <a:gd name="connsiteY0" fmla="*/ 885642 h 5078896"/>
              <a:gd name="connsiteX1" fmla="*/ 1920755 w 5078896"/>
              <a:gd name="connsiteY1" fmla="*/ 1007497 h 5078896"/>
              <a:gd name="connsiteX2" fmla="*/ 953790 w 5078896"/>
              <a:gd name="connsiteY2" fmla="*/ 2816561 h 5078896"/>
              <a:gd name="connsiteX3" fmla="*/ 2539448 w 5078896"/>
              <a:gd name="connsiteY3" fmla="*/ 4117877 h 5078896"/>
              <a:gd name="connsiteX4" fmla="*/ 4156171 w 5078896"/>
              <a:gd name="connsiteY4" fmla="*/ 4117877 h 5078896"/>
              <a:gd name="connsiteX5" fmla="*/ 4156171 w 5078896"/>
              <a:gd name="connsiteY5" fmla="*/ 3644350 h 5078896"/>
              <a:gd name="connsiteX6" fmla="*/ 3682644 w 5078896"/>
              <a:gd name="connsiteY6" fmla="*/ 3644350 h 5078896"/>
              <a:gd name="connsiteX7" fmla="*/ 3883704 w 5078896"/>
              <a:gd name="connsiteY7" fmla="*/ 1602951 h 5078896"/>
              <a:gd name="connsiteX8" fmla="*/ 2605478 w 5078896"/>
              <a:gd name="connsiteY8" fmla="*/ 885642 h 5078896"/>
              <a:gd name="connsiteX9" fmla="*/ 0 w 5078896"/>
              <a:gd name="connsiteY9" fmla="*/ 0 h 5078896"/>
              <a:gd name="connsiteX10" fmla="*/ 5078896 w 5078896"/>
              <a:gd name="connsiteY10" fmla="*/ 0 h 5078896"/>
              <a:gd name="connsiteX11" fmla="*/ 5078896 w 5078896"/>
              <a:gd name="connsiteY11" fmla="*/ 5078896 h 5078896"/>
              <a:gd name="connsiteX12" fmla="*/ 0 w 5078896"/>
              <a:gd name="connsiteY12" fmla="*/ 5078896 h 507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8896" h="5078896">
                <a:moveTo>
                  <a:pt x="2605478" y="885642"/>
                </a:moveTo>
                <a:cubicBezTo>
                  <a:pt x="2376792" y="876191"/>
                  <a:pt x="2143438" y="915259"/>
                  <a:pt x="1920755" y="1007497"/>
                </a:cubicBezTo>
                <a:cubicBezTo>
                  <a:pt x="1208170" y="1302659"/>
                  <a:pt x="803317" y="2060084"/>
                  <a:pt x="953790" y="2816561"/>
                </a:cubicBezTo>
                <a:cubicBezTo>
                  <a:pt x="1104262" y="3573038"/>
                  <a:pt x="1768151" y="4117877"/>
                  <a:pt x="2539448" y="4117877"/>
                </a:cubicBezTo>
                <a:lnTo>
                  <a:pt x="4156171" y="4117877"/>
                </a:lnTo>
                <a:lnTo>
                  <a:pt x="4156171" y="3644350"/>
                </a:lnTo>
                <a:lnTo>
                  <a:pt x="3682644" y="3644350"/>
                </a:lnTo>
                <a:cubicBezTo>
                  <a:pt x="4228033" y="3098961"/>
                  <a:pt x="4312214" y="2244261"/>
                  <a:pt x="3883704" y="1602951"/>
                </a:cubicBezTo>
                <a:cubicBezTo>
                  <a:pt x="3589104" y="1162050"/>
                  <a:pt x="3108587" y="906433"/>
                  <a:pt x="2605478" y="885642"/>
                </a:cubicBezTo>
                <a:close/>
                <a:moveTo>
                  <a:pt x="0" y="0"/>
                </a:moveTo>
                <a:lnTo>
                  <a:pt x="5078896" y="0"/>
                </a:lnTo>
                <a:lnTo>
                  <a:pt x="5078896" y="5078896"/>
                </a:lnTo>
                <a:lnTo>
                  <a:pt x="0" y="5078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  <a:b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2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Aspectos del servicios de mayor agrado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1586206469"/>
              </p:ext>
            </p:extLst>
          </p:nvPr>
        </p:nvGraphicFramePr>
        <p:xfrm>
          <a:off x="45250" y="1258380"/>
          <a:ext cx="6438863" cy="535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69367"/>
              </p:ext>
            </p:extLst>
          </p:nvPr>
        </p:nvGraphicFramePr>
        <p:xfrm>
          <a:off x="6172200" y="2590800"/>
          <a:ext cx="5815387" cy="30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96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Aspectos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Ambiente familiar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07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Instalaciones limpias y bien mantenidas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01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Calidad del servicio al cliente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874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Variedad de actividades recreativas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93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Precios accesibles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Seguridad y vigilancia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Programas y actividades para todas las edades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Accesibilidad y facilidad de transporte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29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Atracciones de aventura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860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Servicios adicionales (restaurantes, tiendas,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D0D0D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21703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Eventos y espectáculos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62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 lo conozco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Q40 ¿Hay algo específico que no te haya gustado de los servicios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11" name="Freeform: Shape 4">
            <a:extLst>
              <a:ext uri="{FF2B5EF4-FFF2-40B4-BE49-F238E27FC236}">
                <a16:creationId xmlns:a16="http://schemas.microsoft.com/office/drawing/2014/main" id="{A7F31623-4B8F-4EB9-A011-0A81711F1B4C}"/>
              </a:ext>
            </a:extLst>
          </p:cNvPr>
          <p:cNvSpPr/>
          <p:nvPr/>
        </p:nvSpPr>
        <p:spPr>
          <a:xfrm>
            <a:off x="696348" y="990600"/>
            <a:ext cx="4355912" cy="4148811"/>
          </a:xfrm>
          <a:custGeom>
            <a:avLst/>
            <a:gdLst>
              <a:gd name="connsiteX0" fmla="*/ 2605478 w 5078896"/>
              <a:gd name="connsiteY0" fmla="*/ 885642 h 5078896"/>
              <a:gd name="connsiteX1" fmla="*/ 1920755 w 5078896"/>
              <a:gd name="connsiteY1" fmla="*/ 1007497 h 5078896"/>
              <a:gd name="connsiteX2" fmla="*/ 953790 w 5078896"/>
              <a:gd name="connsiteY2" fmla="*/ 2816561 h 5078896"/>
              <a:gd name="connsiteX3" fmla="*/ 2539448 w 5078896"/>
              <a:gd name="connsiteY3" fmla="*/ 4117877 h 5078896"/>
              <a:gd name="connsiteX4" fmla="*/ 4156171 w 5078896"/>
              <a:gd name="connsiteY4" fmla="*/ 4117877 h 5078896"/>
              <a:gd name="connsiteX5" fmla="*/ 4156171 w 5078896"/>
              <a:gd name="connsiteY5" fmla="*/ 3644350 h 5078896"/>
              <a:gd name="connsiteX6" fmla="*/ 3682644 w 5078896"/>
              <a:gd name="connsiteY6" fmla="*/ 3644350 h 5078896"/>
              <a:gd name="connsiteX7" fmla="*/ 3883704 w 5078896"/>
              <a:gd name="connsiteY7" fmla="*/ 1602951 h 5078896"/>
              <a:gd name="connsiteX8" fmla="*/ 2605478 w 5078896"/>
              <a:gd name="connsiteY8" fmla="*/ 885642 h 5078896"/>
              <a:gd name="connsiteX9" fmla="*/ 0 w 5078896"/>
              <a:gd name="connsiteY9" fmla="*/ 0 h 5078896"/>
              <a:gd name="connsiteX10" fmla="*/ 5078896 w 5078896"/>
              <a:gd name="connsiteY10" fmla="*/ 0 h 5078896"/>
              <a:gd name="connsiteX11" fmla="*/ 5078896 w 5078896"/>
              <a:gd name="connsiteY11" fmla="*/ 5078896 h 5078896"/>
              <a:gd name="connsiteX12" fmla="*/ 0 w 5078896"/>
              <a:gd name="connsiteY12" fmla="*/ 5078896 h 507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8896" h="5078896">
                <a:moveTo>
                  <a:pt x="2605478" y="885642"/>
                </a:moveTo>
                <a:cubicBezTo>
                  <a:pt x="2376792" y="876191"/>
                  <a:pt x="2143438" y="915259"/>
                  <a:pt x="1920755" y="1007497"/>
                </a:cubicBezTo>
                <a:cubicBezTo>
                  <a:pt x="1208170" y="1302659"/>
                  <a:pt x="803317" y="2060084"/>
                  <a:pt x="953790" y="2816561"/>
                </a:cubicBezTo>
                <a:cubicBezTo>
                  <a:pt x="1104262" y="3573038"/>
                  <a:pt x="1768151" y="4117877"/>
                  <a:pt x="2539448" y="4117877"/>
                </a:cubicBezTo>
                <a:lnTo>
                  <a:pt x="4156171" y="4117877"/>
                </a:lnTo>
                <a:lnTo>
                  <a:pt x="4156171" y="3644350"/>
                </a:lnTo>
                <a:lnTo>
                  <a:pt x="3682644" y="3644350"/>
                </a:lnTo>
                <a:cubicBezTo>
                  <a:pt x="4228033" y="3098961"/>
                  <a:pt x="4312214" y="2244261"/>
                  <a:pt x="3883704" y="1602951"/>
                </a:cubicBezTo>
                <a:cubicBezTo>
                  <a:pt x="3589104" y="1162050"/>
                  <a:pt x="3108587" y="906433"/>
                  <a:pt x="2605478" y="885642"/>
                </a:cubicBezTo>
                <a:close/>
                <a:moveTo>
                  <a:pt x="0" y="0"/>
                </a:moveTo>
                <a:lnTo>
                  <a:pt x="5078896" y="0"/>
                </a:lnTo>
                <a:lnTo>
                  <a:pt x="5078896" y="5078896"/>
                </a:lnTo>
                <a:lnTo>
                  <a:pt x="0" y="5078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  <a:b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2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Que no gustó del servicio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1916299574"/>
              </p:ext>
            </p:extLst>
          </p:nvPr>
        </p:nvGraphicFramePr>
        <p:xfrm>
          <a:off x="45250" y="1153800"/>
          <a:ext cx="11689550" cy="5460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Q41_1 ¿Qué beneficios percibes en la oferta actual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11" name="Freeform: Shape 4">
            <a:extLst>
              <a:ext uri="{FF2B5EF4-FFF2-40B4-BE49-F238E27FC236}">
                <a16:creationId xmlns:a16="http://schemas.microsoft.com/office/drawing/2014/main" id="{A7F31623-4B8F-4EB9-A011-0A81711F1B4C}"/>
              </a:ext>
            </a:extLst>
          </p:cNvPr>
          <p:cNvSpPr/>
          <p:nvPr/>
        </p:nvSpPr>
        <p:spPr>
          <a:xfrm>
            <a:off x="696348" y="990600"/>
            <a:ext cx="4355912" cy="4148811"/>
          </a:xfrm>
          <a:custGeom>
            <a:avLst/>
            <a:gdLst>
              <a:gd name="connsiteX0" fmla="*/ 2605478 w 5078896"/>
              <a:gd name="connsiteY0" fmla="*/ 885642 h 5078896"/>
              <a:gd name="connsiteX1" fmla="*/ 1920755 w 5078896"/>
              <a:gd name="connsiteY1" fmla="*/ 1007497 h 5078896"/>
              <a:gd name="connsiteX2" fmla="*/ 953790 w 5078896"/>
              <a:gd name="connsiteY2" fmla="*/ 2816561 h 5078896"/>
              <a:gd name="connsiteX3" fmla="*/ 2539448 w 5078896"/>
              <a:gd name="connsiteY3" fmla="*/ 4117877 h 5078896"/>
              <a:gd name="connsiteX4" fmla="*/ 4156171 w 5078896"/>
              <a:gd name="connsiteY4" fmla="*/ 4117877 h 5078896"/>
              <a:gd name="connsiteX5" fmla="*/ 4156171 w 5078896"/>
              <a:gd name="connsiteY5" fmla="*/ 3644350 h 5078896"/>
              <a:gd name="connsiteX6" fmla="*/ 3682644 w 5078896"/>
              <a:gd name="connsiteY6" fmla="*/ 3644350 h 5078896"/>
              <a:gd name="connsiteX7" fmla="*/ 3883704 w 5078896"/>
              <a:gd name="connsiteY7" fmla="*/ 1602951 h 5078896"/>
              <a:gd name="connsiteX8" fmla="*/ 2605478 w 5078896"/>
              <a:gd name="connsiteY8" fmla="*/ 885642 h 5078896"/>
              <a:gd name="connsiteX9" fmla="*/ 0 w 5078896"/>
              <a:gd name="connsiteY9" fmla="*/ 0 h 5078896"/>
              <a:gd name="connsiteX10" fmla="*/ 5078896 w 5078896"/>
              <a:gd name="connsiteY10" fmla="*/ 0 h 5078896"/>
              <a:gd name="connsiteX11" fmla="*/ 5078896 w 5078896"/>
              <a:gd name="connsiteY11" fmla="*/ 5078896 h 5078896"/>
              <a:gd name="connsiteX12" fmla="*/ 0 w 5078896"/>
              <a:gd name="connsiteY12" fmla="*/ 5078896 h 507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8896" h="5078896">
                <a:moveTo>
                  <a:pt x="2605478" y="885642"/>
                </a:moveTo>
                <a:cubicBezTo>
                  <a:pt x="2376792" y="876191"/>
                  <a:pt x="2143438" y="915259"/>
                  <a:pt x="1920755" y="1007497"/>
                </a:cubicBezTo>
                <a:cubicBezTo>
                  <a:pt x="1208170" y="1302659"/>
                  <a:pt x="803317" y="2060084"/>
                  <a:pt x="953790" y="2816561"/>
                </a:cubicBezTo>
                <a:cubicBezTo>
                  <a:pt x="1104262" y="3573038"/>
                  <a:pt x="1768151" y="4117877"/>
                  <a:pt x="2539448" y="4117877"/>
                </a:cubicBezTo>
                <a:lnTo>
                  <a:pt x="4156171" y="4117877"/>
                </a:lnTo>
                <a:lnTo>
                  <a:pt x="4156171" y="3644350"/>
                </a:lnTo>
                <a:lnTo>
                  <a:pt x="3682644" y="3644350"/>
                </a:lnTo>
                <a:cubicBezTo>
                  <a:pt x="4228033" y="3098961"/>
                  <a:pt x="4312214" y="2244261"/>
                  <a:pt x="3883704" y="1602951"/>
                </a:cubicBezTo>
                <a:cubicBezTo>
                  <a:pt x="3589104" y="1162050"/>
                  <a:pt x="3108587" y="906433"/>
                  <a:pt x="2605478" y="885642"/>
                </a:cubicBezTo>
                <a:close/>
                <a:moveTo>
                  <a:pt x="0" y="0"/>
                </a:moveTo>
                <a:lnTo>
                  <a:pt x="5078896" y="0"/>
                </a:lnTo>
                <a:lnTo>
                  <a:pt x="5078896" y="5078896"/>
                </a:lnTo>
                <a:lnTo>
                  <a:pt x="0" y="5078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  <a:b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2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Beneficios de la oferta de servicios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461151805"/>
              </p:ext>
            </p:extLst>
          </p:nvPr>
        </p:nvGraphicFramePr>
        <p:xfrm>
          <a:off x="45250" y="1258380"/>
          <a:ext cx="7117550" cy="535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55963"/>
              </p:ext>
            </p:extLst>
          </p:nvPr>
        </p:nvGraphicFramePr>
        <p:xfrm>
          <a:off x="6179065" y="2924390"/>
          <a:ext cx="5815387" cy="367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96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Aspectos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Amplia variedad de actividades recreativas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07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Precios accesibles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01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Ambiente familiar y acogedor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874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Instalaciones de alta calidad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93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La comida (variada y de calidad)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Excelente atención al cliente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Facilidad de acceso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Programas para todas las edades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29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Seguridad y vigilancia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6512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El transporte público llega fácil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809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Servicios adicionales como tiendas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3742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Eventos y espectáculos frecuentes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8609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 conoce la oferta actual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21703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 lo conozco/ No ha ido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362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Ninguno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5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Q42 ¿Qué tan a menudo visitas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para disfrutar de sus servicios de recreación?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11" name="Freeform: Shape 4">
            <a:extLst>
              <a:ext uri="{FF2B5EF4-FFF2-40B4-BE49-F238E27FC236}">
                <a16:creationId xmlns:a16="http://schemas.microsoft.com/office/drawing/2014/main" id="{A7F31623-4B8F-4EB9-A011-0A81711F1B4C}"/>
              </a:ext>
            </a:extLst>
          </p:cNvPr>
          <p:cNvSpPr/>
          <p:nvPr/>
        </p:nvSpPr>
        <p:spPr>
          <a:xfrm>
            <a:off x="696348" y="990600"/>
            <a:ext cx="4355912" cy="4148811"/>
          </a:xfrm>
          <a:custGeom>
            <a:avLst/>
            <a:gdLst>
              <a:gd name="connsiteX0" fmla="*/ 2605478 w 5078896"/>
              <a:gd name="connsiteY0" fmla="*/ 885642 h 5078896"/>
              <a:gd name="connsiteX1" fmla="*/ 1920755 w 5078896"/>
              <a:gd name="connsiteY1" fmla="*/ 1007497 h 5078896"/>
              <a:gd name="connsiteX2" fmla="*/ 953790 w 5078896"/>
              <a:gd name="connsiteY2" fmla="*/ 2816561 h 5078896"/>
              <a:gd name="connsiteX3" fmla="*/ 2539448 w 5078896"/>
              <a:gd name="connsiteY3" fmla="*/ 4117877 h 5078896"/>
              <a:gd name="connsiteX4" fmla="*/ 4156171 w 5078896"/>
              <a:gd name="connsiteY4" fmla="*/ 4117877 h 5078896"/>
              <a:gd name="connsiteX5" fmla="*/ 4156171 w 5078896"/>
              <a:gd name="connsiteY5" fmla="*/ 3644350 h 5078896"/>
              <a:gd name="connsiteX6" fmla="*/ 3682644 w 5078896"/>
              <a:gd name="connsiteY6" fmla="*/ 3644350 h 5078896"/>
              <a:gd name="connsiteX7" fmla="*/ 3883704 w 5078896"/>
              <a:gd name="connsiteY7" fmla="*/ 1602951 h 5078896"/>
              <a:gd name="connsiteX8" fmla="*/ 2605478 w 5078896"/>
              <a:gd name="connsiteY8" fmla="*/ 885642 h 5078896"/>
              <a:gd name="connsiteX9" fmla="*/ 0 w 5078896"/>
              <a:gd name="connsiteY9" fmla="*/ 0 h 5078896"/>
              <a:gd name="connsiteX10" fmla="*/ 5078896 w 5078896"/>
              <a:gd name="connsiteY10" fmla="*/ 0 h 5078896"/>
              <a:gd name="connsiteX11" fmla="*/ 5078896 w 5078896"/>
              <a:gd name="connsiteY11" fmla="*/ 5078896 h 5078896"/>
              <a:gd name="connsiteX12" fmla="*/ 0 w 5078896"/>
              <a:gd name="connsiteY12" fmla="*/ 5078896 h 507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8896" h="5078896">
                <a:moveTo>
                  <a:pt x="2605478" y="885642"/>
                </a:moveTo>
                <a:cubicBezTo>
                  <a:pt x="2376792" y="876191"/>
                  <a:pt x="2143438" y="915259"/>
                  <a:pt x="1920755" y="1007497"/>
                </a:cubicBezTo>
                <a:cubicBezTo>
                  <a:pt x="1208170" y="1302659"/>
                  <a:pt x="803317" y="2060084"/>
                  <a:pt x="953790" y="2816561"/>
                </a:cubicBezTo>
                <a:cubicBezTo>
                  <a:pt x="1104262" y="3573038"/>
                  <a:pt x="1768151" y="4117877"/>
                  <a:pt x="2539448" y="4117877"/>
                </a:cubicBezTo>
                <a:lnTo>
                  <a:pt x="4156171" y="4117877"/>
                </a:lnTo>
                <a:lnTo>
                  <a:pt x="4156171" y="3644350"/>
                </a:lnTo>
                <a:lnTo>
                  <a:pt x="3682644" y="3644350"/>
                </a:lnTo>
                <a:cubicBezTo>
                  <a:pt x="4228033" y="3098961"/>
                  <a:pt x="4312214" y="2244261"/>
                  <a:pt x="3883704" y="1602951"/>
                </a:cubicBezTo>
                <a:cubicBezTo>
                  <a:pt x="3589104" y="1162050"/>
                  <a:pt x="3108587" y="906433"/>
                  <a:pt x="2605478" y="885642"/>
                </a:cubicBezTo>
                <a:close/>
                <a:moveTo>
                  <a:pt x="0" y="0"/>
                </a:moveTo>
                <a:lnTo>
                  <a:pt x="5078896" y="0"/>
                </a:lnTo>
                <a:lnTo>
                  <a:pt x="5078896" y="5078896"/>
                </a:lnTo>
                <a:lnTo>
                  <a:pt x="0" y="50788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  <a:br>
              <a:rPr lang="es-CO" sz="2800" b="0" spc="-20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20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Frecuencia de visita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630273562"/>
              </p:ext>
            </p:extLst>
          </p:nvPr>
        </p:nvGraphicFramePr>
        <p:xfrm>
          <a:off x="45250" y="1258380"/>
          <a:ext cx="8031950" cy="535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471814"/>
              </p:ext>
            </p:extLst>
          </p:nvPr>
        </p:nvGraphicFramePr>
        <p:xfrm>
          <a:off x="7010400" y="2848267"/>
          <a:ext cx="4738687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Aspectos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Anualmente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07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Trimestralmente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01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Más de una vez al año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874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Mensualmente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93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Nunca ha ido/ No lo conoce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Quincenalmente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Semanalmente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Esporádicamente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29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Hace mucho tiempo que no voy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6512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Cuando hay plata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809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5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graphicFrame>
        <p:nvGraphicFramePr>
          <p:cNvPr id="25" name="Chart 7">
            <a:extLst>
              <a:ext uri="{FF2B5EF4-FFF2-40B4-BE49-F238E27FC236}">
                <a16:creationId xmlns:a16="http://schemas.microsoft.com/office/drawing/2014/main" id="{D7E395D1-DB61-48CF-986E-3ECB5C548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788761"/>
              </p:ext>
            </p:extLst>
          </p:nvPr>
        </p:nvGraphicFramePr>
        <p:xfrm>
          <a:off x="3085833" y="1962237"/>
          <a:ext cx="5677167" cy="3361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Rectángulo 26"/>
          <p:cNvSpPr/>
          <p:nvPr/>
        </p:nvSpPr>
        <p:spPr>
          <a:xfrm>
            <a:off x="0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Q43 ¿Solías visitar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con más frecuencia en el pasado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s-CO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Frecuencia de visita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33" name="Tabla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11562"/>
              </p:ext>
            </p:extLst>
          </p:nvPr>
        </p:nvGraphicFramePr>
        <p:xfrm>
          <a:off x="3489189" y="5368546"/>
          <a:ext cx="5023387" cy="1066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4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3289">
                <a:tc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328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Mi frecuencia de visita es </a:t>
                      </a:r>
                      <a:r>
                        <a:rPr lang="es-CO" sz="1100" b="0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igual</a:t>
                      </a:r>
                      <a:endParaRPr lang="es-CO" sz="1100" b="0" i="0" u="none" strike="noStrike" dirty="0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328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Si, antes iba más frecuentemente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491027"/>
                  </a:ext>
                </a:extLst>
              </a:tr>
              <a:tr h="21328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No, ahora voy más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3289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3429000" y="1254351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>
                <a:latin typeface="Arial Rounded MT Bold" panose="020F0704030504030204" pitchFamily="34" charset="0"/>
              </a:rPr>
              <a:t>¿Visitaba con más frecuencia </a:t>
            </a:r>
            <a:r>
              <a:rPr lang="es-CO" sz="20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2000" dirty="0" smtClean="0">
                <a:latin typeface="Arial Rounded MT Bold" panose="020F0704030504030204" pitchFamily="34" charset="0"/>
              </a:rPr>
              <a:t> </a:t>
            </a:r>
            <a:r>
              <a:rPr lang="es-CO" sz="2000" dirty="0" err="1" smtClean="0">
                <a:latin typeface="Arial Rounded MT Bold" panose="020F0704030504030204" pitchFamily="34" charset="0"/>
              </a:rPr>
              <a:t>Pance</a:t>
            </a:r>
            <a:r>
              <a:rPr lang="es-CO" sz="2000" dirty="0" smtClean="0">
                <a:latin typeface="Arial Rounded MT Bold" panose="020F0704030504030204" pitchFamily="34" charset="0"/>
              </a:rPr>
              <a:t> en el pasado?</a:t>
            </a:r>
            <a:endParaRPr lang="es-CO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9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graphicFrame>
        <p:nvGraphicFramePr>
          <p:cNvPr id="25" name="Chart 7">
            <a:extLst>
              <a:ext uri="{FF2B5EF4-FFF2-40B4-BE49-F238E27FC236}">
                <a16:creationId xmlns:a16="http://schemas.microsoft.com/office/drawing/2014/main" id="{D7E395D1-DB61-48CF-986E-3ECB5C548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167696"/>
              </p:ext>
            </p:extLst>
          </p:nvPr>
        </p:nvGraphicFramePr>
        <p:xfrm>
          <a:off x="857620" y="1107640"/>
          <a:ext cx="2418979" cy="1684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Rectángulo 26"/>
          <p:cNvSpPr/>
          <p:nvPr/>
        </p:nvSpPr>
        <p:spPr>
          <a:xfrm>
            <a:off x="8964" y="6427113"/>
            <a:ext cx="8601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Q43 ¿Solías visitar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con más frecuencia en el pasado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Q44 Si es así, ¿por qué has reducido tus visitas?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Frecuencia de visita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30301" y="1287950"/>
            <a:ext cx="1752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smtClean="0">
                <a:latin typeface="Arial Rounded MT Bold" panose="020F0704030504030204" pitchFamily="34" charset="0"/>
              </a:rPr>
              <a:t>¿Visitaba con más </a:t>
            </a:r>
            <a:r>
              <a:rPr lang="es-CO" sz="1600" dirty="0" smtClean="0">
                <a:latin typeface="Arial Rounded MT Bold" panose="020F0704030504030204" pitchFamily="34" charset="0"/>
              </a:rPr>
              <a:t>frecuencia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1600" dirty="0" smtClean="0">
                <a:latin typeface="Arial Rounded MT Bold" panose="020F0704030504030204" pitchFamily="34" charset="0"/>
              </a:rPr>
              <a:t>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Pance</a:t>
            </a:r>
            <a:r>
              <a:rPr lang="es-CO" sz="1600" dirty="0" smtClean="0">
                <a:latin typeface="Arial Rounded MT Bold" panose="020F0704030504030204" pitchFamily="34" charset="0"/>
              </a:rPr>
              <a:t> en el pasado?</a:t>
            </a:r>
            <a:endParaRPr lang="es-CO" sz="16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685833614"/>
              </p:ext>
            </p:extLst>
          </p:nvPr>
        </p:nvGraphicFramePr>
        <p:xfrm>
          <a:off x="5680655" y="2039181"/>
          <a:ext cx="5946217" cy="4818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029200" y="1346683"/>
            <a:ext cx="6906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>
                <a:latin typeface="Arial Rounded MT Bold" panose="020F0704030504030204" pitchFamily="34" charset="0"/>
              </a:rPr>
              <a:t>¿Porqué ha reducido la frecuencia de visita a </a:t>
            </a:r>
            <a:r>
              <a:rPr lang="es-CO" sz="20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2000" dirty="0" smtClean="0">
                <a:latin typeface="Arial Rounded MT Bold" panose="020F0704030504030204" pitchFamily="34" charset="0"/>
              </a:rPr>
              <a:t> </a:t>
            </a:r>
            <a:r>
              <a:rPr lang="es-CO" sz="2000" dirty="0" err="1" smtClean="0">
                <a:latin typeface="Arial Rounded MT Bold" panose="020F0704030504030204" pitchFamily="34" charset="0"/>
              </a:rPr>
              <a:t>Pance</a:t>
            </a:r>
            <a:r>
              <a:rPr lang="es-CO" sz="2000" dirty="0" smtClean="0">
                <a:latin typeface="Arial Rounded MT Bold" panose="020F0704030504030204" pitchFamily="34" charset="0"/>
              </a:rPr>
              <a:t>?</a:t>
            </a:r>
            <a:endParaRPr lang="es-CO" sz="2000" dirty="0">
              <a:latin typeface="Arial Rounded MT Bold" panose="020F0704030504030204" pitchFamily="34" charset="0"/>
            </a:endParaRPr>
          </a:p>
        </p:txBody>
      </p:sp>
      <p:cxnSp>
        <p:nvCxnSpPr>
          <p:cNvPr id="3" name="Conector angular 2"/>
          <p:cNvCxnSpPr/>
          <p:nvPr/>
        </p:nvCxnSpPr>
        <p:spPr>
          <a:xfrm flipV="1">
            <a:off x="2610219" y="1524000"/>
            <a:ext cx="3070436" cy="361294"/>
          </a:xfrm>
          <a:prstGeom prst="bentConnector3">
            <a:avLst/>
          </a:prstGeom>
          <a:ln>
            <a:solidFill>
              <a:srgbClr val="66666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025018"/>
              </p:ext>
            </p:extLst>
          </p:nvPr>
        </p:nvGraphicFramePr>
        <p:xfrm>
          <a:off x="162047" y="2923581"/>
          <a:ext cx="5239387" cy="3323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Motivos de no visita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Falta de tiempo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07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Cambio de residencia (ahora le queda más lejos)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01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Costos elevados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874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Falta de interés en las actividades ofrecidas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93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Mis hijos crecieron (antes iba por ellos)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Problemas de accesibilidad o transporte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Preferencia por otros centros recreacionales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Ahora tengo piscina en mi unidad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29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Opiniones negativas o malas experiencias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6512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Condiciones de las instalaciones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809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Falta de dinero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37420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9130" y="242089"/>
            <a:ext cx="973987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spc="-20" dirty="0" smtClean="0">
                <a:solidFill>
                  <a:srgbClr val="2674BB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MEDIOS DE COMUNICACIÓN</a:t>
            </a:r>
            <a:endParaRPr sz="2800" dirty="0">
              <a:solidFill>
                <a:srgbClr val="2674BB"/>
              </a:solidFill>
              <a:latin typeface="Roboto" panose="02000000000000000000" pitchFamily="2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0" y="470124"/>
            <a:ext cx="1273800" cy="4890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7" y="192023"/>
            <a:ext cx="896111" cy="496824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00" y="2868814"/>
            <a:ext cx="720000" cy="7200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00" y="3749014"/>
            <a:ext cx="720000" cy="7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200" y="4691014"/>
            <a:ext cx="540000" cy="5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9" b="12342"/>
          <a:stretch/>
        </p:blipFill>
        <p:spPr>
          <a:xfrm>
            <a:off x="5066015" y="5404414"/>
            <a:ext cx="479935" cy="360000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5791200" y="2004804"/>
            <a:ext cx="917239" cy="386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78%</a:t>
            </a:r>
          </a:p>
          <a:p>
            <a:pPr algn="ctr"/>
            <a:endParaRPr lang="es-CO" sz="16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endParaRPr lang="es-CO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4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75%</a:t>
            </a:r>
          </a:p>
          <a:p>
            <a:pPr algn="ctr"/>
            <a:endParaRPr lang="es-CO" sz="9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endParaRPr lang="es-CO" sz="2000" dirty="0" smtClean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4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71</a:t>
            </a:r>
            <a:r>
              <a:rPr lang="es-CO" sz="20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%</a:t>
            </a:r>
          </a:p>
          <a:p>
            <a:pPr algn="ctr"/>
            <a:endParaRPr lang="es-CO" sz="2000" dirty="0" smtClean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endParaRPr lang="es-CO" sz="16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0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50%</a:t>
            </a:r>
          </a:p>
          <a:p>
            <a:pPr algn="ctr"/>
            <a:endParaRPr lang="es-CO" sz="20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0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47%</a:t>
            </a:r>
            <a:endParaRPr lang="es-CO" sz="2400" dirty="0" smtClean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00" y="1816414"/>
            <a:ext cx="900000" cy="90000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00" y="1905000"/>
            <a:ext cx="900000" cy="900000"/>
          </a:xfrm>
          <a:prstGeom prst="rect">
            <a:avLst/>
          </a:prstGeom>
        </p:spPr>
      </p:pic>
      <p:sp>
        <p:nvSpPr>
          <p:cNvPr id="31" name="CuadroTexto 30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0713" y="6257836"/>
            <a:ext cx="1107229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Q10 De los siguientes medios de comunicación ¿Cuál utiliza con mayor 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frecuencia?</a:t>
            </a:r>
          </a:p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Q11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¿En cuál/es redes sociales tiene cuenta activa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Q12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¿En qué buscadores, páginas web o redes sociales buscas información, opiniones de viajes y/o para hacer compras de planes turísticos?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00" y="4710000"/>
            <a:ext cx="540000" cy="54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00" y="5416800"/>
            <a:ext cx="360000" cy="36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00" y="3948000"/>
            <a:ext cx="540000" cy="540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0" y="3033600"/>
            <a:ext cx="720000" cy="720000"/>
          </a:xfrm>
          <a:prstGeom prst="rect">
            <a:avLst/>
          </a:prstGeom>
        </p:spPr>
      </p:pic>
      <p:sp>
        <p:nvSpPr>
          <p:cNvPr id="36" name="CuadroTexto 35"/>
          <p:cNvSpPr txBox="1"/>
          <p:nvPr/>
        </p:nvSpPr>
        <p:spPr>
          <a:xfrm>
            <a:off x="1828800" y="2148529"/>
            <a:ext cx="917239" cy="3801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77%</a:t>
            </a:r>
          </a:p>
          <a:p>
            <a:pPr algn="ctr"/>
            <a:endParaRPr lang="es-CO" sz="16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endParaRPr lang="es-CO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4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18%</a:t>
            </a:r>
          </a:p>
          <a:p>
            <a:pPr algn="ctr"/>
            <a:endParaRPr lang="es-CO" sz="9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endParaRPr lang="es-CO" sz="2200" dirty="0" smtClean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4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2</a:t>
            </a:r>
            <a:r>
              <a:rPr lang="es-CO" sz="20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%</a:t>
            </a:r>
          </a:p>
          <a:p>
            <a:pPr algn="ctr"/>
            <a:endParaRPr lang="es-CO" sz="1200" dirty="0" smtClean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endParaRPr lang="es-CO" sz="16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0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2%</a:t>
            </a:r>
          </a:p>
          <a:p>
            <a:pPr algn="ctr"/>
            <a:endParaRPr lang="es-CO" sz="20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0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1%</a:t>
            </a:r>
            <a:endParaRPr lang="es-CO" sz="2400" dirty="0" smtClean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38" name="Google Shape;210;p29"/>
          <p:cNvSpPr txBox="1"/>
          <p:nvPr/>
        </p:nvSpPr>
        <p:spPr>
          <a:xfrm>
            <a:off x="228601" y="1066800"/>
            <a:ext cx="3352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algn="ctr" defTabSz="1828800" rtl="0">
              <a:buClr>
                <a:srgbClr val="000000"/>
              </a:buClr>
              <a:defRPr/>
            </a:pPr>
            <a:r>
              <a:rPr lang="es-ES_tradn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Medios de comunicación de mayor uso:</a:t>
            </a:r>
            <a:endParaRPr lang="es-ES_tradnl" sz="20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sp>
        <p:nvSpPr>
          <p:cNvPr id="40" name="Google Shape;210;p29"/>
          <p:cNvSpPr txBox="1"/>
          <p:nvPr/>
        </p:nvSpPr>
        <p:spPr>
          <a:xfrm>
            <a:off x="4114800" y="1259369"/>
            <a:ext cx="3352800" cy="40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algn="ctr" defTabSz="1828800" rtl="0">
              <a:buClr>
                <a:srgbClr val="000000"/>
              </a:buClr>
              <a:defRPr/>
            </a:pPr>
            <a:r>
              <a:rPr lang="es-ES_tradn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Redes sociales activas:</a:t>
            </a:r>
            <a:endParaRPr lang="es-ES_tradnl" sz="20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86" y="1967996"/>
            <a:ext cx="900000" cy="90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611" y="5366314"/>
            <a:ext cx="756790" cy="720000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711" y="3016341"/>
            <a:ext cx="720000" cy="720000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9" b="12342"/>
          <a:stretch/>
        </p:blipFill>
        <p:spPr>
          <a:xfrm>
            <a:off x="8620086" y="4671870"/>
            <a:ext cx="719905" cy="540000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086" y="3790879"/>
            <a:ext cx="720000" cy="720000"/>
          </a:xfrm>
          <a:prstGeom prst="rect">
            <a:avLst/>
          </a:prstGeom>
        </p:spPr>
      </p:pic>
      <p:sp>
        <p:nvSpPr>
          <p:cNvPr id="47" name="Google Shape;210;p29"/>
          <p:cNvSpPr txBox="1"/>
          <p:nvPr/>
        </p:nvSpPr>
        <p:spPr>
          <a:xfrm>
            <a:off x="7783961" y="1193323"/>
            <a:ext cx="3925374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algn="ctr" defTabSz="1828800" rtl="0">
              <a:buClr>
                <a:srgbClr val="000000"/>
              </a:buClr>
              <a:defRPr/>
            </a:pPr>
            <a:r>
              <a:rPr lang="es-ES_tradn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Raleway"/>
                <a:sym typeface="Raleway"/>
              </a:rPr>
              <a:t>¿Dónde busca información sobre recreación y turismo:</a:t>
            </a:r>
            <a:endParaRPr lang="es-ES_tradnl" sz="20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  <a:cs typeface="Raleway"/>
              <a:sym typeface="Raleway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9448800" y="2127410"/>
            <a:ext cx="917239" cy="3962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87%</a:t>
            </a:r>
          </a:p>
          <a:p>
            <a:pPr algn="ctr"/>
            <a:endParaRPr lang="es-CO" sz="16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endParaRPr lang="es-CO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4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41%</a:t>
            </a:r>
          </a:p>
          <a:p>
            <a:pPr algn="ctr"/>
            <a:endParaRPr lang="es-CO" sz="9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endParaRPr lang="es-CO" sz="2000" dirty="0" smtClean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4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37</a:t>
            </a:r>
            <a:r>
              <a:rPr lang="es-CO" sz="20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%</a:t>
            </a:r>
          </a:p>
          <a:p>
            <a:pPr algn="ctr"/>
            <a:endParaRPr lang="es-CO" sz="1050" dirty="0" smtClean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endParaRPr lang="es-CO" sz="16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0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31%</a:t>
            </a:r>
          </a:p>
          <a:p>
            <a:pPr algn="ctr"/>
            <a:endParaRPr lang="es-CO" sz="1400" dirty="0" smtClean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endParaRPr lang="es-CO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  <a:p>
            <a:pPr algn="ctr"/>
            <a:r>
              <a:rPr lang="es-CO" sz="2000" dirty="0" smtClean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19%</a:t>
            </a:r>
            <a:endParaRPr lang="es-CO" sz="2400" dirty="0" smtClean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graphicFrame>
        <p:nvGraphicFramePr>
          <p:cNvPr id="25" name="Chart 7">
            <a:extLst>
              <a:ext uri="{FF2B5EF4-FFF2-40B4-BE49-F238E27FC236}">
                <a16:creationId xmlns:a16="http://schemas.microsoft.com/office/drawing/2014/main" id="{D7E395D1-DB61-48CF-986E-3ECB5C548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167696"/>
              </p:ext>
            </p:extLst>
          </p:nvPr>
        </p:nvGraphicFramePr>
        <p:xfrm>
          <a:off x="857620" y="1107640"/>
          <a:ext cx="2418979" cy="1684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Rectángulo 26"/>
          <p:cNvSpPr/>
          <p:nvPr/>
        </p:nvSpPr>
        <p:spPr>
          <a:xfrm>
            <a:off x="8964" y="6427113"/>
            <a:ext cx="8601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Q43 ¿Solías visitar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con más frecuencia en el pasado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Q45 ¿Con qué frecuencia solías visitar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antes de dejar de ir?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Frecuencia de visita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30301" y="1287950"/>
            <a:ext cx="1752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smtClean="0">
                <a:latin typeface="Arial Rounded MT Bold" panose="020F0704030504030204" pitchFamily="34" charset="0"/>
              </a:rPr>
              <a:t>¿Visitaba con más </a:t>
            </a:r>
            <a:r>
              <a:rPr lang="es-CO" sz="1600" dirty="0" smtClean="0">
                <a:latin typeface="Arial Rounded MT Bold" panose="020F0704030504030204" pitchFamily="34" charset="0"/>
              </a:rPr>
              <a:t>frecuencia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1600" dirty="0" smtClean="0">
                <a:latin typeface="Arial Rounded MT Bold" panose="020F0704030504030204" pitchFamily="34" charset="0"/>
              </a:rPr>
              <a:t>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Pance</a:t>
            </a:r>
            <a:r>
              <a:rPr lang="es-CO" sz="1600" dirty="0" smtClean="0">
                <a:latin typeface="Arial Rounded MT Bold" panose="020F0704030504030204" pitchFamily="34" charset="0"/>
              </a:rPr>
              <a:t> en el pasado?</a:t>
            </a:r>
            <a:endParaRPr lang="es-CO" sz="16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3572551366"/>
              </p:ext>
            </p:extLst>
          </p:nvPr>
        </p:nvGraphicFramePr>
        <p:xfrm>
          <a:off x="5033526" y="1704647"/>
          <a:ext cx="6701274" cy="4818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029200" y="1346683"/>
            <a:ext cx="6906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>
                <a:latin typeface="Arial Rounded MT Bold" panose="020F0704030504030204" pitchFamily="34" charset="0"/>
              </a:rPr>
              <a:t>¿Con qué frecuencia visitaba </a:t>
            </a:r>
            <a:r>
              <a:rPr lang="es-CO" sz="20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2000" dirty="0" smtClean="0">
                <a:latin typeface="Arial Rounded MT Bold" panose="020F0704030504030204" pitchFamily="34" charset="0"/>
              </a:rPr>
              <a:t> </a:t>
            </a:r>
            <a:r>
              <a:rPr lang="es-CO" sz="2000" dirty="0" err="1" smtClean="0">
                <a:latin typeface="Arial Rounded MT Bold" panose="020F0704030504030204" pitchFamily="34" charset="0"/>
              </a:rPr>
              <a:t>Pance</a:t>
            </a:r>
            <a:r>
              <a:rPr lang="es-CO" sz="2000" dirty="0" smtClean="0">
                <a:latin typeface="Arial Rounded MT Bold" panose="020F0704030504030204" pitchFamily="34" charset="0"/>
              </a:rPr>
              <a:t>?</a:t>
            </a:r>
            <a:endParaRPr lang="es-CO" sz="2000" dirty="0">
              <a:latin typeface="Arial Rounded MT Bold" panose="020F0704030504030204" pitchFamily="34" charset="0"/>
            </a:endParaRPr>
          </a:p>
        </p:txBody>
      </p:sp>
      <p:cxnSp>
        <p:nvCxnSpPr>
          <p:cNvPr id="3" name="Conector angular 2"/>
          <p:cNvCxnSpPr/>
          <p:nvPr/>
        </p:nvCxnSpPr>
        <p:spPr>
          <a:xfrm flipV="1">
            <a:off x="2610219" y="1524000"/>
            <a:ext cx="3070436" cy="361294"/>
          </a:xfrm>
          <a:prstGeom prst="bentConnector3">
            <a:avLst/>
          </a:prstGeom>
          <a:ln>
            <a:solidFill>
              <a:srgbClr val="66666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5105"/>
              </p:ext>
            </p:extLst>
          </p:nvPr>
        </p:nvGraphicFramePr>
        <p:xfrm>
          <a:off x="533400" y="3313407"/>
          <a:ext cx="4375150" cy="259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5763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Frecuencia de visita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Cada tres meses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07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Una vez al mes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01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Varias veces al mes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874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Una vez al año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93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Varias veces a la semana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Una vez a la semana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Menos de una vez al año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Nunca lo ha visitado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29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Cada seis meses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6512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Esporádicamente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809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9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graphicFrame>
        <p:nvGraphicFramePr>
          <p:cNvPr id="25" name="Chart 7">
            <a:extLst>
              <a:ext uri="{FF2B5EF4-FFF2-40B4-BE49-F238E27FC236}">
                <a16:creationId xmlns:a16="http://schemas.microsoft.com/office/drawing/2014/main" id="{D7E395D1-DB61-48CF-986E-3ECB5C548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167696"/>
              </p:ext>
            </p:extLst>
          </p:nvPr>
        </p:nvGraphicFramePr>
        <p:xfrm>
          <a:off x="857620" y="1107640"/>
          <a:ext cx="2418979" cy="1684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Rectángulo 26"/>
          <p:cNvSpPr/>
          <p:nvPr/>
        </p:nvSpPr>
        <p:spPr>
          <a:xfrm>
            <a:off x="8964" y="6427113"/>
            <a:ext cx="8601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Q43 ¿Solías visitar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con más frecuencia en el pasado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Q46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¿Qué te motivaba a visitar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anteriormente y que sientes que ya no lo hace?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Frecuencia de visita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30301" y="1287950"/>
            <a:ext cx="1752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smtClean="0">
                <a:latin typeface="Arial Rounded MT Bold" panose="020F0704030504030204" pitchFamily="34" charset="0"/>
              </a:rPr>
              <a:t>¿Visitaba con más </a:t>
            </a:r>
            <a:r>
              <a:rPr lang="es-CO" sz="1600" dirty="0" smtClean="0">
                <a:latin typeface="Arial Rounded MT Bold" panose="020F0704030504030204" pitchFamily="34" charset="0"/>
              </a:rPr>
              <a:t>frecuencia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1600" dirty="0" smtClean="0">
                <a:latin typeface="Arial Rounded MT Bold" panose="020F0704030504030204" pitchFamily="34" charset="0"/>
              </a:rPr>
              <a:t>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Pance</a:t>
            </a:r>
            <a:r>
              <a:rPr lang="es-CO" sz="1600" dirty="0" smtClean="0">
                <a:latin typeface="Arial Rounded MT Bold" panose="020F0704030504030204" pitchFamily="34" charset="0"/>
              </a:rPr>
              <a:t> en el pasado?</a:t>
            </a:r>
            <a:endParaRPr lang="es-CO" sz="16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2550137393"/>
              </p:ext>
            </p:extLst>
          </p:nvPr>
        </p:nvGraphicFramePr>
        <p:xfrm>
          <a:off x="5033526" y="1704647"/>
          <a:ext cx="6298397" cy="4818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029200" y="1346683"/>
            <a:ext cx="6906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>
                <a:latin typeface="Arial Rounded MT Bold" panose="020F0704030504030204" pitchFamily="34" charset="0"/>
              </a:rPr>
              <a:t>¿Qué le motivaba visitar </a:t>
            </a:r>
            <a:r>
              <a:rPr lang="es-CO" sz="20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2000" dirty="0" smtClean="0">
                <a:latin typeface="Arial Rounded MT Bold" panose="020F0704030504030204" pitchFamily="34" charset="0"/>
              </a:rPr>
              <a:t> </a:t>
            </a:r>
            <a:r>
              <a:rPr lang="es-CO" sz="2000" dirty="0" err="1" smtClean="0">
                <a:latin typeface="Arial Rounded MT Bold" panose="020F0704030504030204" pitchFamily="34" charset="0"/>
              </a:rPr>
              <a:t>Pance</a:t>
            </a:r>
            <a:r>
              <a:rPr lang="es-CO" sz="2000" dirty="0" smtClean="0">
                <a:latin typeface="Arial Rounded MT Bold" panose="020F0704030504030204" pitchFamily="34" charset="0"/>
              </a:rPr>
              <a:t> antes?</a:t>
            </a:r>
            <a:endParaRPr lang="es-CO" sz="2000" dirty="0">
              <a:latin typeface="Arial Rounded MT Bold" panose="020F0704030504030204" pitchFamily="34" charset="0"/>
            </a:endParaRPr>
          </a:p>
        </p:txBody>
      </p:sp>
      <p:cxnSp>
        <p:nvCxnSpPr>
          <p:cNvPr id="3" name="Conector angular 2"/>
          <p:cNvCxnSpPr/>
          <p:nvPr/>
        </p:nvCxnSpPr>
        <p:spPr>
          <a:xfrm flipV="1">
            <a:off x="2610219" y="1524000"/>
            <a:ext cx="2799981" cy="361294"/>
          </a:xfrm>
          <a:prstGeom prst="bentConnector3">
            <a:avLst/>
          </a:prstGeom>
          <a:ln>
            <a:solidFill>
              <a:srgbClr val="66666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530977"/>
              </p:ext>
            </p:extLst>
          </p:nvPr>
        </p:nvGraphicFramePr>
        <p:xfrm>
          <a:off x="228600" y="2819400"/>
          <a:ext cx="4699387" cy="3364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Motivos de visita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Precios accesibles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07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Calidad de las instalaciones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01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Ambiente familiar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874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Variedad de actividades recreativas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93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Recomendaciones de amigos o familiares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Proximidad y facilidad de acceso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Eventos y actividades especiales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Programas y actividades para todas las edades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29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Atención personalizada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6512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Seguridad y No se puede ir con </a:t>
                      </a:r>
                      <a:r>
                        <a:rPr lang="es-CO" sz="1100" b="0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mascotas</a:t>
                      </a:r>
                      <a:endParaRPr lang="es-CO" sz="1100" b="0" i="0" u="none" strike="noStrike" dirty="0">
                        <a:solidFill>
                          <a:srgbClr val="80808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809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24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0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Q47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¿Qué crees que podría hacer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para atraer a más personas a sus servicios de recreación?</a:t>
            </a:r>
            <a:endParaRPr lang="es-CO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Que hacer para atraer más personas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073791526"/>
              </p:ext>
            </p:extLst>
          </p:nvPr>
        </p:nvGraphicFramePr>
        <p:xfrm>
          <a:off x="284842" y="1173938"/>
          <a:ext cx="8031950" cy="535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166498"/>
              </p:ext>
            </p:extLst>
          </p:nvPr>
        </p:nvGraphicFramePr>
        <p:xfrm>
          <a:off x="6184013" y="2247215"/>
          <a:ext cx="5779387" cy="4316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Aspectos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Ofrecer más promociones y descuentos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07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Ofrecer paquetes familiares y grupales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51199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Permitir ingreso de alimentos y bebidas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489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Aumentar la publicidad y visibilidad en redes sociales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4540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Ampliar la variedad de actividades y servicios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6977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Permitir a los afiliados incluir como beneficiarios a sobrinos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2763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Ofrecer programación de clases los fines de semana (yoga, rumba, etc)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01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Abrir entre semana para poder ir a hacer ejercicio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874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Ofrecer actividades nocturnas para adultos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93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Permitir el ingreso de mascotas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78764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Usar nuevos canales de comunicación para llegar a más afiliados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7412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Organizar eventos y actividades especiales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8035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Contar con un gimnasio bien dotado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29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Mejorar la accesibilidad y el transporte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6512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Mejorar la calidad de las instalaciones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8093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9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0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Q48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¿Qué aspectos de los servicios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crees que podrían mejorarse?</a:t>
            </a:r>
            <a:endParaRPr lang="es-CO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Que servicios podrían mejorarse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468228152"/>
              </p:ext>
            </p:extLst>
          </p:nvPr>
        </p:nvGraphicFramePr>
        <p:xfrm>
          <a:off x="284842" y="1173938"/>
          <a:ext cx="8031950" cy="535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687076"/>
              </p:ext>
            </p:extLst>
          </p:nvPr>
        </p:nvGraphicFramePr>
        <p:xfrm>
          <a:off x="6177642" y="2999241"/>
          <a:ext cx="5779387" cy="23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Aspectos</a:t>
                      </a:r>
                      <a:r>
                        <a:rPr lang="es-CO" sz="1100" b="1" i="0" u="none" strike="noStrike" baseline="0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mejorar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Precios de los servicios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07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Información y comunicación sobre los servicios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51199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Mantenimiento de las instalaciones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489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Variedad de actividades ofrecidas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4540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Horarios de funcionamiento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6977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Accesibilidad y transporte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2763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Calidad del servicio al cliente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01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Seguridad y vigilancia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874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Limpieza y orden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93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9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0" y="66090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Q49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¿Hay algún servicio o actividad específica que te gustaría ver en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y que actualmente no se ofrece?</a:t>
            </a:r>
            <a:endParaRPr lang="es-CO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Servicios o actividades novedosos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514772155"/>
              </p:ext>
            </p:extLst>
          </p:nvPr>
        </p:nvGraphicFramePr>
        <p:xfrm>
          <a:off x="152400" y="1252937"/>
          <a:ext cx="8031950" cy="535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393567"/>
              </p:ext>
            </p:extLst>
          </p:nvPr>
        </p:nvGraphicFramePr>
        <p:xfrm>
          <a:off x="7151502" y="2914036"/>
          <a:ext cx="4879387" cy="3796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Servicios nuevos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Eventos culturales y conciertos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07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Programas de bienestar y salud (masajes, terapias,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11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Talleres de arte y manualidades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2825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Excursiones y actividades al aire libre (senderismo, ciclismo,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8591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Clases de yoga y meditación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51199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Cursos de cocina y gastronomía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489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Campamentos y actividades para niños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4540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Zonas de juego para mascotas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6977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Actividades deportivas adicionales (escalada, tiro con arco,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2763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Actividades acuáticas adicionales (paddleboard, kayak,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01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Instalaciones tecnológicas (realidad virtual, videojuegos,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874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Canchas de Padel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93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81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0" y="6609090"/>
            <a:ext cx="10363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Q50 ¿Cómo evaluarías la calidad de los servicios de recreación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en comparación con otros centros recreacionales que has visitado?</a:t>
            </a:r>
            <a:endParaRPr lang="es-CO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Calidad de los servicios frente a otros centros recreativos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1278933495"/>
              </p:ext>
            </p:extLst>
          </p:nvPr>
        </p:nvGraphicFramePr>
        <p:xfrm>
          <a:off x="133625" y="1501790"/>
          <a:ext cx="11862793" cy="509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14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118782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Q51_1 ¿En una escala de 1 a 5 donde 1 es muy mala y 5 es muy buena, cómo calificarías tu?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Calificación de la experiencia</a:t>
            </a:r>
            <a:endParaRPr lang="es-CO" sz="2800" b="0" kern="0" spc="-5" dirty="0" smtClean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4110914592"/>
              </p:ext>
            </p:extLst>
          </p:nvPr>
        </p:nvGraphicFramePr>
        <p:xfrm>
          <a:off x="162378" y="1227124"/>
          <a:ext cx="11846740" cy="5442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7083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0" y="6477000"/>
            <a:ext cx="10363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Q52 ¿Te sientes valorado/a como afiliado/a cuando utilizas los servicios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Q53_1 ¿Por qué te sientes valorado/a o no te sientes valorado/a como afiliado/a cuando utilizas los servicios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s-CO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</a:t>
            </a: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PANCE</a:t>
            </a:r>
            <a:endParaRPr lang="es-CO" sz="2800" b="0" kern="0" spc="-5" dirty="0" smtClean="0">
              <a:solidFill>
                <a:srgbClr val="2674BB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90F6A8-F5FD-465A-9D69-4C6B55167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498212"/>
              </p:ext>
            </p:extLst>
          </p:nvPr>
        </p:nvGraphicFramePr>
        <p:xfrm>
          <a:off x="96185" y="1690571"/>
          <a:ext cx="5180400" cy="3365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2895000" y="2819400"/>
            <a:ext cx="9589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Sí</a:t>
            </a:r>
            <a:endParaRPr lang="es-CO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s-CO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74%</a:t>
            </a:r>
            <a:endParaRPr lang="es-CO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992137072"/>
              </p:ext>
            </p:extLst>
          </p:nvPr>
        </p:nvGraphicFramePr>
        <p:xfrm>
          <a:off x="5581385" y="1512332"/>
          <a:ext cx="6350496" cy="5037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6168806" y="1143000"/>
            <a:ext cx="584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¿Porqué se siente o no valorado como afiliado?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0" y="1081385"/>
            <a:ext cx="584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¿Se siente valorado o no como afiliado al usar los servicios de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Comfandi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Pance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?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</a:t>
            </a:r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108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28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0" y="6609090"/>
            <a:ext cx="10363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Q54 ¿Qué tanto disfrutan tus familiares o amigos de los servicios de recreación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s-CO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Satisfacción con los servicios ofrecidos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3685195821"/>
              </p:ext>
            </p:extLst>
          </p:nvPr>
        </p:nvGraphicFramePr>
        <p:xfrm>
          <a:off x="133625" y="1501790"/>
          <a:ext cx="11862793" cy="509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33626" y="1444940"/>
            <a:ext cx="11862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¿Qué tanto disfrutan 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familiares 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o amigos de los servicios de recreación de </a:t>
            </a:r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Comfandi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s-CO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Pance</a:t>
            </a:r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21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Q55 ¿Cómo describirías el ambiente vivido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</a:t>
            </a: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Calificación del ambiente vivido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</a:t>
            </a:r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Gráfico 21"/>
          <p:cNvGraphicFramePr/>
          <p:nvPr>
            <p:extLst>
              <p:ext uri="{D42A27DB-BD31-4B8C-83A1-F6EECF244321}">
                <p14:modId xmlns:p14="http://schemas.microsoft.com/office/powerpoint/2010/main" val="1387792055"/>
              </p:ext>
            </p:extLst>
          </p:nvPr>
        </p:nvGraphicFramePr>
        <p:xfrm>
          <a:off x="457200" y="1153800"/>
          <a:ext cx="11429999" cy="5442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304800" y="320040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latin typeface="Arial Rounded MT Bold" panose="020F0704030504030204" pitchFamily="34" charset="0"/>
              </a:rPr>
              <a:t>90%</a:t>
            </a:r>
            <a:endParaRPr lang="es-CO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3" name="Abrir llave 2"/>
          <p:cNvSpPr/>
          <p:nvPr/>
        </p:nvSpPr>
        <p:spPr>
          <a:xfrm>
            <a:off x="3429000" y="1295400"/>
            <a:ext cx="304800" cy="4495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/>
          <p:cNvSpPr txBox="1"/>
          <p:nvPr/>
        </p:nvSpPr>
        <p:spPr>
          <a:xfrm>
            <a:off x="2720152" y="3364477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latin typeface="Arial Rounded MT Bold" panose="020F0704030504030204" pitchFamily="34" charset="0"/>
              </a:rPr>
              <a:t>93%</a:t>
            </a:r>
            <a:endParaRPr lang="es-CO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16" name="Abrir llave 15"/>
          <p:cNvSpPr/>
          <p:nvPr/>
        </p:nvSpPr>
        <p:spPr>
          <a:xfrm>
            <a:off x="5943600" y="1295400"/>
            <a:ext cx="304800" cy="4356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5234752" y="327660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latin typeface="Arial Rounded MT Bold" panose="020F0704030504030204" pitchFamily="34" charset="0"/>
              </a:rPr>
              <a:t>90%</a:t>
            </a:r>
            <a:endParaRPr lang="es-CO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Abrir llave 17"/>
          <p:cNvSpPr/>
          <p:nvPr/>
        </p:nvSpPr>
        <p:spPr>
          <a:xfrm>
            <a:off x="8405048" y="1331378"/>
            <a:ext cx="304800" cy="432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/>
          <p:cNvSpPr txBox="1"/>
          <p:nvPr/>
        </p:nvSpPr>
        <p:spPr>
          <a:xfrm>
            <a:off x="7696200" y="3400455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latin typeface="Arial Rounded MT Bold" panose="020F0704030504030204" pitchFamily="34" charset="0"/>
              </a:rPr>
              <a:t>90%</a:t>
            </a:r>
            <a:endParaRPr lang="es-CO" sz="20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33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9" y="0"/>
            <a:ext cx="12188600" cy="685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8959" y="6080759"/>
            <a:ext cx="1331976" cy="6120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76600" y="2719191"/>
            <a:ext cx="5911850" cy="1419618"/>
          </a:xfrm>
          <a:prstGeom prst="rect">
            <a:avLst/>
          </a:prstGeom>
        </p:spPr>
        <p:txBody>
          <a:bodyPr vert="horz" wrap="square" lIns="0" tIns="64769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09"/>
              </a:spcBef>
            </a:pPr>
            <a:r>
              <a:rPr lang="es-CO" sz="4400" spc="75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 Black" panose="02000000000000000000" pitchFamily="2" charset="0"/>
                <a:cs typeface="Trebuchet MS"/>
              </a:rPr>
              <a:t>CONOCIMIENTO DEL USUARIO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Black" panose="02000000000000000000" pitchFamily="2" charset="0"/>
              <a:cs typeface="Trebuchet M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6151559"/>
            <a:ext cx="1114839" cy="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Q56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¿Hay algún tipo de evento o actividad que te gustaría que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organizara?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  <a:endParaRPr lang="es-CO" sz="2800" b="0" kern="0" spc="-5" dirty="0" smtClean="0">
              <a:solidFill>
                <a:srgbClr val="2674BB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21" name="Gráfico 20"/>
          <p:cNvGraphicFramePr/>
          <p:nvPr>
            <p:extLst>
              <p:ext uri="{D42A27DB-BD31-4B8C-83A1-F6EECF244321}">
                <p14:modId xmlns:p14="http://schemas.microsoft.com/office/powerpoint/2010/main" val="4268693947"/>
              </p:ext>
            </p:extLst>
          </p:nvPr>
        </p:nvGraphicFramePr>
        <p:xfrm>
          <a:off x="381000" y="1329869"/>
          <a:ext cx="7620000" cy="5266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8964" y="919198"/>
            <a:ext cx="77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¿Qué le gustaría encontrar en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Comfandi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Pance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?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graphicFrame>
        <p:nvGraphicFramePr>
          <p:cNvPr id="24" name="Tab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331681"/>
              </p:ext>
            </p:extLst>
          </p:nvPr>
        </p:nvGraphicFramePr>
        <p:xfrm>
          <a:off x="6728845" y="2590800"/>
          <a:ext cx="4879387" cy="3152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Conciertos y eventos musicales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07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Festivales gastronómicos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11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Festivales culturales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2825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Noches de cine al aire libre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8591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Camping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51199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Actividades deportivas y torneos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489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Actividades para niños y familias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4540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Ferias de emprendimiento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6977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Talleres y cursos educativos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2763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Ferias y mercados locales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01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Eventos de bienestar y salud (yoga, meditación,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874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Actividades para mascotas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93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2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áfico 18"/>
          <p:cNvGraphicFramePr/>
          <p:nvPr>
            <p:extLst>
              <p:ext uri="{D42A27DB-BD31-4B8C-83A1-F6EECF244321}">
                <p14:modId xmlns:p14="http://schemas.microsoft.com/office/powerpoint/2010/main" val="1334435473"/>
              </p:ext>
            </p:extLst>
          </p:nvPr>
        </p:nvGraphicFramePr>
        <p:xfrm>
          <a:off x="152400" y="1153800"/>
          <a:ext cx="11887201" cy="5442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118782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Q58_1 Basado en tu experiencia, ¿Qué tan probable es que recomiende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a familiares o amigos? en una escala de 0 a 10 donde 0 es nada probable y 10 es extremadamente probable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Intención de recomendación</a:t>
            </a:r>
            <a:endParaRPr lang="es-CO" sz="2800" b="0" kern="0" spc="-5" dirty="0" smtClean="0">
              <a:solidFill>
                <a:srgbClr val="2674BB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6368" y="280029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latin typeface="Arial Rounded MT Bold" panose="020F0704030504030204" pitchFamily="34" charset="0"/>
              </a:rPr>
              <a:t>7</a:t>
            </a:r>
            <a:r>
              <a:rPr lang="es-CO" sz="2000" b="1" dirty="0" smtClean="0">
                <a:latin typeface="Arial Rounded MT Bold" panose="020F0704030504030204" pitchFamily="34" charset="0"/>
              </a:rPr>
              <a:t>0%</a:t>
            </a:r>
            <a:endParaRPr lang="es-CO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12" name="Abrir llave 11"/>
          <p:cNvSpPr/>
          <p:nvPr/>
        </p:nvSpPr>
        <p:spPr>
          <a:xfrm>
            <a:off x="3276600" y="1295400"/>
            <a:ext cx="304800" cy="3924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/>
          <p:cNvSpPr txBox="1"/>
          <p:nvPr/>
        </p:nvSpPr>
        <p:spPr>
          <a:xfrm>
            <a:off x="2590800" y="304800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latin typeface="Arial Rounded MT Bold" panose="020F0704030504030204" pitchFamily="34" charset="0"/>
              </a:rPr>
              <a:t>81%</a:t>
            </a:r>
            <a:endParaRPr lang="es-CO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14" name="Abrir llave 13"/>
          <p:cNvSpPr/>
          <p:nvPr/>
        </p:nvSpPr>
        <p:spPr>
          <a:xfrm>
            <a:off x="5867400" y="1295400"/>
            <a:ext cx="304800" cy="3276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/>
          <p:cNvSpPr txBox="1"/>
          <p:nvPr/>
        </p:nvSpPr>
        <p:spPr>
          <a:xfrm>
            <a:off x="5234752" y="274320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latin typeface="Arial Rounded MT Bold" panose="020F0704030504030204" pitchFamily="34" charset="0"/>
              </a:rPr>
              <a:t>66%</a:t>
            </a:r>
            <a:endParaRPr lang="es-CO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16" name="Abrir llave 15"/>
          <p:cNvSpPr/>
          <p:nvPr/>
        </p:nvSpPr>
        <p:spPr>
          <a:xfrm>
            <a:off x="8405048" y="1331378"/>
            <a:ext cx="304800" cy="3384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7749352" y="2819400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latin typeface="Arial Rounded MT Bold" panose="020F0704030504030204" pitchFamily="34" charset="0"/>
              </a:rPr>
              <a:t>70%</a:t>
            </a:r>
            <a:endParaRPr lang="es-CO" sz="2000" b="1" dirty="0">
              <a:latin typeface="Arial Rounded MT Bold" panose="020F070403050403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</a:t>
            </a:r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1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118782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Q58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Basado en tu experiencia, ¿Qué tan probable es que recomiende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a familiares o amigos? en una escala de 0 a 10 donde 0 es nada probable y 10 es extremadamente probable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</p:txBody>
      </p:sp>
      <p:graphicFrame>
        <p:nvGraphicFramePr>
          <p:cNvPr id="21" name="Gráfico 20"/>
          <p:cNvGraphicFramePr/>
          <p:nvPr>
            <p:extLst>
              <p:ext uri="{D42A27DB-BD31-4B8C-83A1-F6EECF244321}">
                <p14:modId xmlns:p14="http://schemas.microsoft.com/office/powerpoint/2010/main" val="1908377485"/>
              </p:ext>
            </p:extLst>
          </p:nvPr>
        </p:nvGraphicFramePr>
        <p:xfrm>
          <a:off x="381000" y="1131332"/>
          <a:ext cx="7620000" cy="5266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Tab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91075"/>
              </p:ext>
            </p:extLst>
          </p:nvPr>
        </p:nvGraphicFramePr>
        <p:xfrm>
          <a:off x="5356013" y="3453000"/>
          <a:ext cx="6607387" cy="30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8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Sí, porque la calidad del servicio es excelente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070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Sí, porque hay una gran variedad de actividades recreativas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711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Sí, porque las instalaciones están bien mantenidas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2825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Sí, porque el personal es amable y servicial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8591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Sí, porque los precios son accesibles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51199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No, porque los precios son elevados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489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No, porque no dejan entrar alimentación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4540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No, porque hay poca variedad de actividades recreativas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6977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No, porque la calidad del servicio no es buena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2763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No, porque las instalaciones no están bien mantenidas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2019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No, porque el personal no es amable ni servicial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8741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No, porque no sabe como se encuentra actualmente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31934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381000" y="762000"/>
            <a:ext cx="77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Porqué sí y porqué no recomendaría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Comfandi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Pance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1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118782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Q60 ¿Hay algún aspecto de tu última visita que no te haya gustado?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Calificación de la última visita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205890032"/>
              </p:ext>
            </p:extLst>
          </p:nvPr>
        </p:nvGraphicFramePr>
        <p:xfrm>
          <a:off x="4191000" y="1447800"/>
          <a:ext cx="3683000" cy="3623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654600"/>
              </p:ext>
            </p:extLst>
          </p:nvPr>
        </p:nvGraphicFramePr>
        <p:xfrm>
          <a:off x="4467225" y="5181600"/>
          <a:ext cx="3130549" cy="86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162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6906193" y="2844168"/>
            <a:ext cx="813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 Black" panose="02000000000000000000" pitchFamily="2" charset="0"/>
              </a:rPr>
              <a:t>No</a:t>
            </a:r>
          </a:p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 Black" panose="02000000000000000000" pitchFamily="2" charset="0"/>
              </a:rPr>
              <a:t>82%</a:t>
            </a:r>
            <a:endParaRPr lang="es-CO" sz="2400" b="1" dirty="0">
              <a:solidFill>
                <a:schemeClr val="bg1"/>
              </a:solidFill>
              <a:latin typeface="Arial Rounded MT Bold" panose="020F0704030504030204" pitchFamily="34" charset="0"/>
              <a:ea typeface="Roboto Black" panose="02000000000000000000" pitchFamily="2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809625" y="2659502"/>
            <a:ext cx="2716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>
                <a:latin typeface="Arial Rounded MT Bold" panose="020F0704030504030204" pitchFamily="34" charset="0"/>
              </a:rPr>
              <a:t>¿Hay algún aspecto que no le gustó de la última visita?</a:t>
            </a:r>
            <a:endParaRPr lang="es-CO" sz="2000" dirty="0">
              <a:latin typeface="Arial Rounded MT Bold" panose="020F0704030504030204" pitchFamily="34" charset="0"/>
            </a:endParaRPr>
          </a:p>
        </p:txBody>
      </p:sp>
      <p:sp>
        <p:nvSpPr>
          <p:cNvPr id="16" name="Flecha derecha 15"/>
          <p:cNvSpPr/>
          <p:nvPr/>
        </p:nvSpPr>
        <p:spPr>
          <a:xfrm>
            <a:off x="3501058" y="2989258"/>
            <a:ext cx="766141" cy="3561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527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118782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Q61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¿Qué aspectos de tu última visita a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no te gustaron?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Calificación de la última visita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95746" y="1216612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¿Que 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fue lo que no le gustó de su última visita?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graphicFrame>
        <p:nvGraphicFramePr>
          <p:cNvPr id="19" name="Gráfico 18"/>
          <p:cNvGraphicFramePr/>
          <p:nvPr>
            <p:extLst>
              <p:ext uri="{D42A27DB-BD31-4B8C-83A1-F6EECF244321}">
                <p14:modId xmlns:p14="http://schemas.microsoft.com/office/powerpoint/2010/main" val="109684087"/>
              </p:ext>
            </p:extLst>
          </p:nvPr>
        </p:nvGraphicFramePr>
        <p:xfrm>
          <a:off x="70002" y="1585944"/>
          <a:ext cx="7397598" cy="4910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Tab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639661"/>
              </p:ext>
            </p:extLst>
          </p:nvPr>
        </p:nvGraphicFramePr>
        <p:xfrm>
          <a:off x="7091631" y="2429925"/>
          <a:ext cx="4879387" cy="4228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 me dejaron ingresar alimentos y bebidas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2160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Deterioro de las instalaciones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277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Baños sucios y deteriorados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8192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Precios de los servicios altos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89073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Mala atención al cliente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748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 hay zonas de perros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1116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Limitación en actividades ofrecidas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02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Accesibilidad y transporte, no fue fácil llegar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6282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Aspectos de Limpieza y mantenimiento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8147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Mala comida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19939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Temas de seguridad y vigilancia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303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Inconvenientes con los programas y/o las actividades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5748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Ambiente general poco agradable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8730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Encontré una pareja teniendo relaciones sexuales en los baños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01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118782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Q63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¿Cuál fue el evento o incidente específico?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Eventos adversos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873073089"/>
              </p:ext>
            </p:extLst>
          </p:nvPr>
        </p:nvGraphicFramePr>
        <p:xfrm>
          <a:off x="4190999" y="1879200"/>
          <a:ext cx="3683000" cy="3623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25662"/>
              </p:ext>
            </p:extLst>
          </p:nvPr>
        </p:nvGraphicFramePr>
        <p:xfrm>
          <a:off x="4467225" y="5613000"/>
          <a:ext cx="3130549" cy="86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162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Sí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6210299" y="3436516"/>
            <a:ext cx="813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 Black" panose="02000000000000000000" pitchFamily="2" charset="0"/>
              </a:rPr>
              <a:t>No</a:t>
            </a:r>
          </a:p>
          <a:p>
            <a:pPr algn="ctr"/>
            <a:r>
              <a:rPr lang="es-CO" sz="2400" b="1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 Black" panose="02000000000000000000" pitchFamily="2" charset="0"/>
              </a:rPr>
              <a:t>80%</a:t>
            </a:r>
            <a:endParaRPr lang="es-CO" sz="2400" b="1" dirty="0">
              <a:solidFill>
                <a:schemeClr val="bg1"/>
              </a:solidFill>
              <a:latin typeface="Arial Rounded MT Bold" panose="020F0704030504030204" pitchFamily="34" charset="0"/>
              <a:ea typeface="Roboto Black" panose="02000000000000000000" pitchFamily="2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403599" y="1173174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latin typeface="Arial Rounded MT Bold" panose="020F0704030504030204" pitchFamily="34" charset="0"/>
              </a:rPr>
              <a:t>¿Hubo algún incidente específico que te llevo a dejar de visitar </a:t>
            </a:r>
            <a:r>
              <a:rPr lang="es-CO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dirty="0" smtClean="0">
                <a:latin typeface="Arial Rounded MT Bold" panose="020F0704030504030204" pitchFamily="34" charset="0"/>
              </a:rPr>
              <a:t> </a:t>
            </a:r>
            <a:r>
              <a:rPr lang="es-CO" dirty="0" err="1" smtClean="0">
                <a:latin typeface="Arial Rounded MT Bold" panose="020F0704030504030204" pitchFamily="34" charset="0"/>
              </a:rPr>
              <a:t>Pance</a:t>
            </a:r>
            <a:r>
              <a:rPr lang="es-CO" dirty="0" smtClean="0">
                <a:latin typeface="Arial Rounded MT Bold" panose="020F0704030504030204" pitchFamily="34" charset="0"/>
              </a:rPr>
              <a:t>?</a:t>
            </a:r>
            <a:endParaRPr lang="es-CO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13" name="Chart 7">
            <a:extLst>
              <a:ext uri="{FF2B5EF4-FFF2-40B4-BE49-F238E27FC236}">
                <a16:creationId xmlns:a16="http://schemas.microsoft.com/office/drawing/2014/main" id="{D7E395D1-DB61-48CF-986E-3ECB5C548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602369"/>
              </p:ext>
            </p:extLst>
          </p:nvPr>
        </p:nvGraphicFramePr>
        <p:xfrm>
          <a:off x="765419" y="2523886"/>
          <a:ext cx="2418979" cy="1684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139703" y="2897907"/>
            <a:ext cx="1752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>
                <a:latin typeface="Arial Rounded MT Bold" panose="020F0704030504030204" pitchFamily="34" charset="0"/>
              </a:rPr>
              <a:t>¿Visitaba con más frecuencia </a:t>
            </a:r>
            <a:r>
              <a:rPr lang="es-CO" sz="14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1400" dirty="0" smtClean="0">
                <a:latin typeface="Arial Rounded MT Bold" panose="020F0704030504030204" pitchFamily="34" charset="0"/>
              </a:rPr>
              <a:t> </a:t>
            </a:r>
            <a:r>
              <a:rPr lang="es-CO" sz="1400" dirty="0" err="1" smtClean="0">
                <a:latin typeface="Arial Rounded MT Bold" panose="020F0704030504030204" pitchFamily="34" charset="0"/>
              </a:rPr>
              <a:t>Pance</a:t>
            </a:r>
            <a:r>
              <a:rPr lang="es-CO" sz="1400" dirty="0" smtClean="0">
                <a:latin typeface="Arial Rounded MT Bold" panose="020F0704030504030204" pitchFamily="34" charset="0"/>
              </a:rPr>
              <a:t> en el pasado?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cxnSp>
        <p:nvCxnSpPr>
          <p:cNvPr id="3" name="Conector angular 2"/>
          <p:cNvCxnSpPr>
            <a:endCxn id="15" idx="1"/>
          </p:cNvCxnSpPr>
          <p:nvPr/>
        </p:nvCxnSpPr>
        <p:spPr>
          <a:xfrm rot="5400000" flipH="1" flipV="1">
            <a:off x="2136490" y="1645853"/>
            <a:ext cx="1416621" cy="1117597"/>
          </a:xfrm>
          <a:prstGeom prst="bentConnector2">
            <a:avLst/>
          </a:prstGeom>
          <a:ln>
            <a:solidFill>
              <a:srgbClr val="66666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118782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Q64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¿Qué aspectos de las instalaciones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crees que necesitan mejoras?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Calificación de las instalaciones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52400" y="1271027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Arial Rounded MT Bold" panose="020F0704030504030204" pitchFamily="34" charset="0"/>
              </a:rPr>
              <a:t>¿Qué aspectos de las instalaciones deben mejorar?</a:t>
            </a:r>
            <a:endParaRPr lang="es-CO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469641"/>
              </p:ext>
            </p:extLst>
          </p:nvPr>
        </p:nvGraphicFramePr>
        <p:xfrm>
          <a:off x="6769731" y="2876728"/>
          <a:ext cx="5239387" cy="3323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Incidente adverso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Infraestructura de baños y vestuarios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2160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Limpieza y mantenimiento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277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Señalización y orientación dentro del centro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8192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Accesibilidad para personas con movilidad reducida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89073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Calidad de las áreas de recreación (piscinas, canchas,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748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Zonas de descanso y áreas verdes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1116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Equipamiento deportivo y de recreación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02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Espacios de estacionamiento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6282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Seguridad y vigilancia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8147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Iluminación y seguridad en áreas comunes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19939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Ninguna/ Todo está bien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303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aphicFrame>
        <p:nvGraphicFramePr>
          <p:cNvPr id="18" name="Gráfico 17"/>
          <p:cNvGraphicFramePr/>
          <p:nvPr>
            <p:extLst>
              <p:ext uri="{D42A27DB-BD31-4B8C-83A1-F6EECF244321}">
                <p14:modId xmlns:p14="http://schemas.microsoft.com/office/powerpoint/2010/main" val="1084617272"/>
              </p:ext>
            </p:extLst>
          </p:nvPr>
        </p:nvGraphicFramePr>
        <p:xfrm>
          <a:off x="304800" y="1583597"/>
          <a:ext cx="7848600" cy="4910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262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118782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Q65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¿Qué tipo de actividades o servicios adicionales te gustaría que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ofreciera para reconsiderar volver?</a:t>
            </a:r>
            <a:endParaRPr lang="es-CO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COMFANDI PANCE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162378" y="946336"/>
            <a:ext cx="756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Arial Rounded MT Bold" panose="020F0704030504030204" pitchFamily="34" charset="0"/>
              </a:rPr>
              <a:t>¿Qué debería mejorar </a:t>
            </a:r>
            <a:r>
              <a:rPr lang="es-CO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dirty="0" smtClean="0">
                <a:latin typeface="Arial Rounded MT Bold" panose="020F0704030504030204" pitchFamily="34" charset="0"/>
              </a:rPr>
              <a:t> </a:t>
            </a:r>
            <a:r>
              <a:rPr lang="es-CO" dirty="0" err="1" smtClean="0">
                <a:latin typeface="Arial Rounded MT Bold" panose="020F0704030504030204" pitchFamily="34" charset="0"/>
              </a:rPr>
              <a:t>Pance</a:t>
            </a:r>
            <a:r>
              <a:rPr lang="es-CO" dirty="0" smtClean="0">
                <a:latin typeface="Arial Rounded MT Bold" panose="020F0704030504030204" pitchFamily="34" charset="0"/>
              </a:rPr>
              <a:t> para regresar?</a:t>
            </a:r>
            <a:endParaRPr lang="es-CO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18" name="Gráfico 17"/>
          <p:cNvGraphicFramePr/>
          <p:nvPr>
            <p:extLst>
              <p:ext uri="{D42A27DB-BD31-4B8C-83A1-F6EECF244321}">
                <p14:modId xmlns:p14="http://schemas.microsoft.com/office/powerpoint/2010/main" val="2171182323"/>
              </p:ext>
            </p:extLst>
          </p:nvPr>
        </p:nvGraphicFramePr>
        <p:xfrm>
          <a:off x="184150" y="1390659"/>
          <a:ext cx="7543800" cy="4910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7">
            <a:extLst>
              <a:ext uri="{FF2B5EF4-FFF2-40B4-BE49-F238E27FC236}">
                <a16:creationId xmlns:a16="http://schemas.microsoft.com/office/drawing/2014/main" id="{D7E395D1-DB61-48CF-986E-3ECB5C548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2194700"/>
              </p:ext>
            </p:extLst>
          </p:nvPr>
        </p:nvGraphicFramePr>
        <p:xfrm>
          <a:off x="8544110" y="919800"/>
          <a:ext cx="2418979" cy="1684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10439401" y="1120340"/>
            <a:ext cx="1752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>
                <a:latin typeface="Arial Rounded MT Bold" panose="020F0704030504030204" pitchFamily="34" charset="0"/>
              </a:rPr>
              <a:t>¿Visitaba con más frecuencia </a:t>
            </a:r>
            <a:r>
              <a:rPr lang="es-CO" sz="14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1400" dirty="0" smtClean="0">
                <a:latin typeface="Arial Rounded MT Bold" panose="020F0704030504030204" pitchFamily="34" charset="0"/>
              </a:rPr>
              <a:t> </a:t>
            </a:r>
            <a:r>
              <a:rPr lang="es-CO" sz="1400" dirty="0" err="1" smtClean="0">
                <a:latin typeface="Arial Rounded MT Bold" panose="020F0704030504030204" pitchFamily="34" charset="0"/>
              </a:rPr>
              <a:t>Pance</a:t>
            </a:r>
            <a:r>
              <a:rPr lang="es-CO" sz="1400" dirty="0" smtClean="0">
                <a:latin typeface="Arial Rounded MT Bold" panose="020F0704030504030204" pitchFamily="34" charset="0"/>
              </a:rPr>
              <a:t> en el pasado?</a:t>
            </a:r>
            <a:endParaRPr lang="es-CO" sz="1400" dirty="0">
              <a:latin typeface="Arial Rounded MT Bold" panose="020F0704030504030204" pitchFamily="34" charset="0"/>
            </a:endParaRPr>
          </a:p>
        </p:txBody>
      </p:sp>
      <p:cxnSp>
        <p:nvCxnSpPr>
          <p:cNvPr id="3" name="Conector angular 2"/>
          <p:cNvCxnSpPr/>
          <p:nvPr/>
        </p:nvCxnSpPr>
        <p:spPr>
          <a:xfrm rot="10800000">
            <a:off x="6324601" y="1153801"/>
            <a:ext cx="3428999" cy="443597"/>
          </a:xfrm>
          <a:prstGeom prst="bentConnector3">
            <a:avLst/>
          </a:prstGeom>
          <a:ln>
            <a:solidFill>
              <a:srgbClr val="66666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07168"/>
              </p:ext>
            </p:extLst>
          </p:nvPr>
        </p:nvGraphicFramePr>
        <p:xfrm>
          <a:off x="7129731" y="2454755"/>
          <a:ext cx="4879387" cy="4141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Eventos culturales y conciertos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21609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Clases de yoga y meditación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277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Campamentos y actividades para niños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8192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Programas de bienestar y salud (masajes, terapias,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989073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Talleres de arte y manualidades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748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Cursos de cocina y gastronomía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1116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Actividades deportivas adicionales (escalada, tiro con arco,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02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Excursiones y actividades al aire libre (senderismo, ciclismo,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6282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Actividades acuáticas adicionales (paddleboard, kayak,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8147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Mejores opciones de comida y bebida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19939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Zonas de juego para mascotas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303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Eventos temáticos y festivales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5748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Instalaciones tecnológicas (realidad virtual, videojuegos,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8730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42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9" y="0"/>
            <a:ext cx="12188600" cy="6858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8959" y="6080759"/>
            <a:ext cx="1331976" cy="6120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76600" y="2719191"/>
            <a:ext cx="5911850" cy="1419618"/>
          </a:xfrm>
          <a:prstGeom prst="rect">
            <a:avLst/>
          </a:prstGeom>
        </p:spPr>
        <p:txBody>
          <a:bodyPr vert="horz" wrap="square" lIns="0" tIns="64769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09"/>
              </a:spcBef>
            </a:pPr>
            <a:r>
              <a:rPr lang="es-CO" sz="4400" spc="75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Roboto Black" panose="02000000000000000000" pitchFamily="2" charset="0"/>
                <a:cs typeface="Trebuchet MS"/>
              </a:rPr>
              <a:t>COMUNICACIÓN Y PUBLICIDAD</a:t>
            </a:r>
            <a:endParaRPr sz="4400" dirty="0">
              <a:solidFill>
                <a:schemeClr val="bg1"/>
              </a:solidFill>
              <a:latin typeface="Arial Rounded MT Bold" panose="020F0704030504030204" pitchFamily="34" charset="0"/>
              <a:ea typeface="Roboto Black" panose="02000000000000000000" pitchFamily="2" charset="0"/>
              <a:cs typeface="Trebuchet M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6151559"/>
            <a:ext cx="111483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3657600" y="1017104"/>
            <a:ext cx="7310231" cy="5078896"/>
            <a:chOff x="3657600" y="1017104"/>
            <a:chExt cx="7310231" cy="5078896"/>
          </a:xfrm>
        </p:grpSpPr>
        <p:graphicFrame>
          <p:nvGraphicFramePr>
            <p:cNvPr id="25" name="Chart 7">
              <a:extLst>
                <a:ext uri="{FF2B5EF4-FFF2-40B4-BE49-F238E27FC236}">
                  <a16:creationId xmlns:a16="http://schemas.microsoft.com/office/drawing/2014/main" id="{D7E395D1-DB61-48CF-986E-3ECB5C548AF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2601238"/>
                </p:ext>
              </p:extLst>
            </p:nvPr>
          </p:nvGraphicFramePr>
          <p:xfrm>
            <a:off x="3657600" y="1119809"/>
            <a:ext cx="7310231" cy="48734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Freeform: Shape 10">
              <a:extLst>
                <a:ext uri="{FF2B5EF4-FFF2-40B4-BE49-F238E27FC236}">
                  <a16:creationId xmlns:a16="http://schemas.microsoft.com/office/drawing/2014/main" id="{31DE89A3-8FBD-4BD5-8CA9-27BD51F4F39A}"/>
                </a:ext>
              </a:extLst>
            </p:cNvPr>
            <p:cNvSpPr/>
            <p:nvPr/>
          </p:nvSpPr>
          <p:spPr>
            <a:xfrm>
              <a:off x="4773267" y="1017104"/>
              <a:ext cx="5078896" cy="5078896"/>
            </a:xfrm>
            <a:custGeom>
              <a:avLst/>
              <a:gdLst>
                <a:gd name="connsiteX0" fmla="*/ 2539448 w 5078896"/>
                <a:gd name="connsiteY0" fmla="*/ 307200 h 5078896"/>
                <a:gd name="connsiteX1" fmla="*/ 1898771 w 5078896"/>
                <a:gd name="connsiteY1" fmla="*/ 992701 h 5078896"/>
                <a:gd name="connsiteX2" fmla="*/ 961010 w 5078896"/>
                <a:gd name="connsiteY2" fmla="*/ 961010 h 5078896"/>
                <a:gd name="connsiteX3" fmla="*/ 992701 w 5078896"/>
                <a:gd name="connsiteY3" fmla="*/ 1898771 h 5078896"/>
                <a:gd name="connsiteX4" fmla="*/ 307200 w 5078896"/>
                <a:gd name="connsiteY4" fmla="*/ 2539448 h 5078896"/>
                <a:gd name="connsiteX5" fmla="*/ 992701 w 5078896"/>
                <a:gd name="connsiteY5" fmla="*/ 3180125 h 5078896"/>
                <a:gd name="connsiteX6" fmla="*/ 961010 w 5078896"/>
                <a:gd name="connsiteY6" fmla="*/ 4117886 h 5078896"/>
                <a:gd name="connsiteX7" fmla="*/ 1898771 w 5078896"/>
                <a:gd name="connsiteY7" fmla="*/ 4086195 h 5078896"/>
                <a:gd name="connsiteX8" fmla="*/ 2539448 w 5078896"/>
                <a:gd name="connsiteY8" fmla="*/ 4771696 h 5078896"/>
                <a:gd name="connsiteX9" fmla="*/ 3180125 w 5078896"/>
                <a:gd name="connsiteY9" fmla="*/ 4086195 h 5078896"/>
                <a:gd name="connsiteX10" fmla="*/ 4117886 w 5078896"/>
                <a:gd name="connsiteY10" fmla="*/ 4117886 h 5078896"/>
                <a:gd name="connsiteX11" fmla="*/ 4086195 w 5078896"/>
                <a:gd name="connsiteY11" fmla="*/ 3180125 h 5078896"/>
                <a:gd name="connsiteX12" fmla="*/ 4771696 w 5078896"/>
                <a:gd name="connsiteY12" fmla="*/ 2539448 h 5078896"/>
                <a:gd name="connsiteX13" fmla="*/ 4086195 w 5078896"/>
                <a:gd name="connsiteY13" fmla="*/ 1898771 h 5078896"/>
                <a:gd name="connsiteX14" fmla="*/ 4117886 w 5078896"/>
                <a:gd name="connsiteY14" fmla="*/ 961010 h 5078896"/>
                <a:gd name="connsiteX15" fmla="*/ 3180125 w 5078896"/>
                <a:gd name="connsiteY15" fmla="*/ 992701 h 5078896"/>
                <a:gd name="connsiteX16" fmla="*/ 0 w 5078896"/>
                <a:gd name="connsiteY16" fmla="*/ 0 h 5078896"/>
                <a:gd name="connsiteX17" fmla="*/ 5078896 w 5078896"/>
                <a:gd name="connsiteY17" fmla="*/ 0 h 5078896"/>
                <a:gd name="connsiteX18" fmla="*/ 5078896 w 5078896"/>
                <a:gd name="connsiteY18" fmla="*/ 5078896 h 5078896"/>
                <a:gd name="connsiteX19" fmla="*/ 0 w 5078896"/>
                <a:gd name="connsiteY19" fmla="*/ 5078896 h 507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8896" h="5078896">
                  <a:moveTo>
                    <a:pt x="2539448" y="307200"/>
                  </a:moveTo>
                  <a:lnTo>
                    <a:pt x="1898771" y="992701"/>
                  </a:lnTo>
                  <a:lnTo>
                    <a:pt x="961010" y="961010"/>
                  </a:lnTo>
                  <a:lnTo>
                    <a:pt x="992701" y="1898771"/>
                  </a:lnTo>
                  <a:lnTo>
                    <a:pt x="307200" y="2539448"/>
                  </a:lnTo>
                  <a:lnTo>
                    <a:pt x="992701" y="3180125"/>
                  </a:lnTo>
                  <a:lnTo>
                    <a:pt x="961010" y="4117886"/>
                  </a:lnTo>
                  <a:lnTo>
                    <a:pt x="1898771" y="4086195"/>
                  </a:lnTo>
                  <a:lnTo>
                    <a:pt x="2539448" y="4771696"/>
                  </a:lnTo>
                  <a:lnTo>
                    <a:pt x="3180125" y="4086195"/>
                  </a:lnTo>
                  <a:lnTo>
                    <a:pt x="4117886" y="4117886"/>
                  </a:lnTo>
                  <a:lnTo>
                    <a:pt x="4086195" y="3180125"/>
                  </a:lnTo>
                  <a:lnTo>
                    <a:pt x="4771696" y="2539448"/>
                  </a:lnTo>
                  <a:lnTo>
                    <a:pt x="4086195" y="1898771"/>
                  </a:lnTo>
                  <a:lnTo>
                    <a:pt x="4117886" y="961010"/>
                  </a:lnTo>
                  <a:lnTo>
                    <a:pt x="3180125" y="992701"/>
                  </a:lnTo>
                  <a:close/>
                  <a:moveTo>
                    <a:pt x="0" y="0"/>
                  </a:moveTo>
                  <a:lnTo>
                    <a:pt x="5078896" y="0"/>
                  </a:lnTo>
                  <a:lnTo>
                    <a:pt x="5078896" y="5078896"/>
                  </a:lnTo>
                  <a:lnTo>
                    <a:pt x="0" y="50788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Rectángulo 26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Q67 ¿Has visto alguna publicidad o comunicación sobre el centro recreacional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PUBLICIDAD DE 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Visualización de publicidad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33" name="Tabla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701997"/>
              </p:ext>
            </p:extLst>
          </p:nvPr>
        </p:nvGraphicFramePr>
        <p:xfrm>
          <a:off x="5754758" y="5707342"/>
          <a:ext cx="3130549" cy="86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162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666666"/>
                          </a:solidFill>
                          <a:effectLst/>
                          <a:latin typeface="Arial Rounded MT Bold" panose="020F07040305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666666"/>
                          </a:solidFill>
                          <a:effectLst/>
                          <a:latin typeface="Arial Rounded MT Bold" panose="020F07040305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666666"/>
                          </a:solidFill>
                          <a:effectLst/>
                          <a:latin typeface="Arial Rounded MT Bold" panose="020F0704030504030204" pitchFamily="34" charset="0"/>
                        </a:rPr>
                        <a:t>59%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666666"/>
                          </a:solidFill>
                          <a:effectLst/>
                          <a:latin typeface="Arial Rounded MT Bold" panose="020F07040305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666666"/>
                          </a:solidFill>
                          <a:effectLst/>
                          <a:latin typeface="Arial Rounded MT Bold" panose="020F0704030504030204" pitchFamily="34" charset="0"/>
                        </a:rPr>
                        <a:t>Sí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666666"/>
                          </a:solidFill>
                          <a:effectLst/>
                          <a:latin typeface="Arial Rounded MT Bold" panose="020F07040305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 Rounded MT Bold" panose="020F0704030504030204" pitchFamily="34" charset="0"/>
                        </a:rPr>
                        <a:t>42%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rgbClr val="666666"/>
                          </a:solidFill>
                          <a:effectLst/>
                          <a:latin typeface="Arial Rounded MT Bold" panose="020F070403050403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Arial Rounded MT Bold" panose="020F070403050403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1524000" y="2870644"/>
            <a:ext cx="2716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>
                <a:latin typeface="Arial Rounded MT Bold" panose="020F0704030504030204" pitchFamily="34" charset="0"/>
              </a:rPr>
              <a:t>¿Ha visto publicidad sobre </a:t>
            </a:r>
            <a:r>
              <a:rPr lang="es-CO" sz="20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2000" dirty="0" smtClean="0">
                <a:latin typeface="Arial Rounded MT Bold" panose="020F0704030504030204" pitchFamily="34" charset="0"/>
              </a:rPr>
              <a:t> </a:t>
            </a:r>
            <a:r>
              <a:rPr lang="es-CO" sz="2000" dirty="0" err="1" smtClean="0">
                <a:latin typeface="Arial Rounded MT Bold" panose="020F0704030504030204" pitchFamily="34" charset="0"/>
              </a:rPr>
              <a:t>Pance</a:t>
            </a:r>
            <a:r>
              <a:rPr lang="es-CO" sz="2000" dirty="0" smtClean="0">
                <a:latin typeface="Arial Rounded MT Bold" panose="020F0704030504030204" pitchFamily="34" charset="0"/>
              </a:rPr>
              <a:t>?</a:t>
            </a:r>
            <a:endParaRPr lang="es-CO" sz="2000" dirty="0">
              <a:latin typeface="Arial Rounded MT Bold" panose="020F0704030504030204" pitchFamily="34" charset="0"/>
            </a:endParaRPr>
          </a:p>
        </p:txBody>
      </p:sp>
      <p:sp>
        <p:nvSpPr>
          <p:cNvPr id="16" name="Flecha derecha 15"/>
          <p:cNvSpPr/>
          <p:nvPr/>
        </p:nvSpPr>
        <p:spPr>
          <a:xfrm>
            <a:off x="4215433" y="3200400"/>
            <a:ext cx="966167" cy="35615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  <a:b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Conocimiento espontáneo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5532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Q13 ¿Qué centros recreacionales conoce o ha oído nombrar?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999817"/>
              </p:ext>
            </p:extLst>
          </p:nvPr>
        </p:nvGraphicFramePr>
        <p:xfrm>
          <a:off x="3592513" y="4343400"/>
          <a:ext cx="4789487" cy="22068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01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19173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Centro</a:t>
                      </a:r>
                      <a:r>
                        <a:rPr lang="es-CO" sz="1100" b="1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Recreativo</a:t>
                      </a:r>
                      <a:endParaRPr lang="es-CO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19173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Acuaparque de la Caña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19173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Centro Recreacional Yanaconas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Ninguno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75286"/>
                  </a:ext>
                </a:extLst>
              </a:tr>
              <a:tr h="19173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 Pance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144573"/>
                  </a:ext>
                </a:extLst>
              </a:tr>
              <a:tr h="19173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Parque del Café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48377"/>
                  </a:ext>
                </a:extLst>
              </a:tr>
              <a:tr h="19173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Tardes caleñas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896163"/>
                  </a:ext>
                </a:extLst>
              </a:tr>
              <a:tr h="224325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 Lago Calima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260217"/>
                  </a:ext>
                </a:extLst>
              </a:tr>
              <a:tr h="191731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569099"/>
                  </a:ext>
                </a:extLst>
              </a:tr>
              <a:tr h="191731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2655152374"/>
              </p:ext>
            </p:extLst>
          </p:nvPr>
        </p:nvGraphicFramePr>
        <p:xfrm>
          <a:off x="363854" y="919800"/>
          <a:ext cx="11472908" cy="349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graphicFrame>
        <p:nvGraphicFramePr>
          <p:cNvPr id="25" name="Chart 7">
            <a:extLst>
              <a:ext uri="{FF2B5EF4-FFF2-40B4-BE49-F238E27FC236}">
                <a16:creationId xmlns:a16="http://schemas.microsoft.com/office/drawing/2014/main" id="{D7E395D1-DB61-48CF-986E-3ECB5C548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31898"/>
              </p:ext>
            </p:extLst>
          </p:nvPr>
        </p:nvGraphicFramePr>
        <p:xfrm>
          <a:off x="1934195" y="1082240"/>
          <a:ext cx="2413686" cy="2253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Rectángulo 26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Q68_1 ¿Dónde la viste?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PUBLICIDAD DE 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Visualización de publicidad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33" name="Tabla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01759"/>
              </p:ext>
            </p:extLst>
          </p:nvPr>
        </p:nvGraphicFramePr>
        <p:xfrm>
          <a:off x="317946" y="3473000"/>
          <a:ext cx="4879387" cy="2762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Redes sociales (Facebook, Instagram, Twitter,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1116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Sitios web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02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Televisión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6282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Periódicos y revistas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8147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Radio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19939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Correo electrónico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303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Recomendaciones de amigos o familiares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5748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Publicidad en exteriores (vallas, paradas de autobús, etc.)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8730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Aplicaciones móviles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152400" y="1580081"/>
            <a:ext cx="21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smtClean="0">
                <a:latin typeface="Arial Rounded MT Bold" panose="020F0704030504030204" pitchFamily="34" charset="0"/>
              </a:rPr>
              <a:t>Ha visto publicidad sobre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1600" dirty="0" smtClean="0">
                <a:latin typeface="Arial Rounded MT Bold" panose="020F0704030504030204" pitchFamily="34" charset="0"/>
              </a:rPr>
              <a:t>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Pance</a:t>
            </a:r>
            <a:endParaRPr lang="es-CO" sz="16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13" name="Gráfico 12"/>
          <p:cNvGraphicFramePr/>
          <p:nvPr>
            <p:extLst>
              <p:ext uri="{D42A27DB-BD31-4B8C-83A1-F6EECF244321}">
                <p14:modId xmlns:p14="http://schemas.microsoft.com/office/powerpoint/2010/main" val="2874481608"/>
              </p:ext>
            </p:extLst>
          </p:nvPr>
        </p:nvGraphicFramePr>
        <p:xfrm>
          <a:off x="5197333" y="1691855"/>
          <a:ext cx="6909792" cy="4353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5549953" y="1317381"/>
            <a:ext cx="306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¿Dónde vio la publicidad?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cxnSp>
        <p:nvCxnSpPr>
          <p:cNvPr id="3" name="Conector angular 2"/>
          <p:cNvCxnSpPr>
            <a:endCxn id="11" idx="1"/>
          </p:cNvCxnSpPr>
          <p:nvPr/>
        </p:nvCxnSpPr>
        <p:spPr>
          <a:xfrm flipV="1">
            <a:off x="2971800" y="1502047"/>
            <a:ext cx="2578153" cy="493532"/>
          </a:xfrm>
          <a:prstGeom prst="bentConnector3">
            <a:avLst/>
          </a:prstGeom>
          <a:ln>
            <a:solidFill>
              <a:srgbClr val="66666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37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Q69 ¿Qué opinas de la comunicación y publicidad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en general?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PUBLICIDAD DE 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Concepto sobre la publicidad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121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Gráfico 21"/>
          <p:cNvGraphicFramePr/>
          <p:nvPr>
            <p:extLst>
              <p:ext uri="{D42A27DB-BD31-4B8C-83A1-F6EECF244321}">
                <p14:modId xmlns:p14="http://schemas.microsoft.com/office/powerpoint/2010/main" val="2889348908"/>
              </p:ext>
            </p:extLst>
          </p:nvPr>
        </p:nvGraphicFramePr>
        <p:xfrm>
          <a:off x="1767838" y="1981199"/>
          <a:ext cx="10119361" cy="4157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Chart 7">
            <a:extLst>
              <a:ext uri="{FF2B5EF4-FFF2-40B4-BE49-F238E27FC236}">
                <a16:creationId xmlns:a16="http://schemas.microsoft.com/office/drawing/2014/main" id="{D7E395D1-DB61-48CF-986E-3ECB5C548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504640"/>
              </p:ext>
            </p:extLst>
          </p:nvPr>
        </p:nvGraphicFramePr>
        <p:xfrm>
          <a:off x="376546" y="2019277"/>
          <a:ext cx="1723405" cy="1660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152398" y="1246925"/>
            <a:ext cx="21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smtClean="0">
                <a:latin typeface="Arial Rounded MT Bold" panose="020F0704030504030204" pitchFamily="34" charset="0"/>
              </a:rPr>
              <a:t>Ha visto publicidad sobre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1600" dirty="0" smtClean="0">
                <a:latin typeface="Arial Rounded MT Bold" panose="020F0704030504030204" pitchFamily="34" charset="0"/>
              </a:rPr>
              <a:t>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Pance</a:t>
            </a:r>
            <a:endParaRPr lang="es-CO" sz="1600" dirty="0">
              <a:latin typeface="Arial Rounded MT Bold" panose="020F070403050403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514600" y="1403199"/>
            <a:ext cx="595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¿Que opina de la publicidad sobre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Comfandi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Pance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?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cxnSp>
        <p:nvCxnSpPr>
          <p:cNvPr id="4" name="Conector angular 3"/>
          <p:cNvCxnSpPr/>
          <p:nvPr/>
        </p:nvCxnSpPr>
        <p:spPr>
          <a:xfrm flipV="1">
            <a:off x="1143000" y="1587865"/>
            <a:ext cx="1524000" cy="1079136"/>
          </a:xfrm>
          <a:prstGeom prst="bentConnector3">
            <a:avLst>
              <a:gd name="adj1" fmla="val 65000"/>
            </a:avLst>
          </a:prstGeom>
          <a:ln>
            <a:solidFill>
              <a:srgbClr val="66666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9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Q70_1 ¿Qué aspectos de la publicidad de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no te gustaron?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PUBLICIDAD DE 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Concepto sobre la publicidad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835271"/>
              </p:ext>
            </p:extLst>
          </p:nvPr>
        </p:nvGraphicFramePr>
        <p:xfrm>
          <a:off x="6003131" y="4220390"/>
          <a:ext cx="6031387" cy="237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2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Aspectos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Falta de información detallada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1116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Ausencia de testimonios y experiencias de clientes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02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Dificultad para contactar y obtener más información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6282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Imágenes y videos de baja calidad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8147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Promociones poco claras o confusas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19939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Imágenes lejanas no reales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303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Frecuencia y canales de difusión inadecuados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5748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Diseño y presentación visual poco atractivos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8730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Ninguno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2696737821"/>
              </p:ext>
            </p:extLst>
          </p:nvPr>
        </p:nvGraphicFramePr>
        <p:xfrm>
          <a:off x="250216" y="1875875"/>
          <a:ext cx="7848600" cy="4353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237516" y="1436524"/>
            <a:ext cx="661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¿Que no le gustó de la publicidad sobre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Comfandi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Pance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?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  <p:graphicFrame>
        <p:nvGraphicFramePr>
          <p:cNvPr id="13" name="Chart 7">
            <a:extLst>
              <a:ext uri="{FF2B5EF4-FFF2-40B4-BE49-F238E27FC236}">
                <a16:creationId xmlns:a16="http://schemas.microsoft.com/office/drawing/2014/main" id="{D7E395D1-DB61-48CF-986E-3ECB5C548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5376569"/>
              </p:ext>
            </p:extLst>
          </p:nvPr>
        </p:nvGraphicFramePr>
        <p:xfrm>
          <a:off x="10034896" y="1938852"/>
          <a:ext cx="1723405" cy="1660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9810748" y="1226403"/>
            <a:ext cx="21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smtClean="0">
                <a:latin typeface="Arial Rounded MT Bold" panose="020F0704030504030204" pitchFamily="34" charset="0"/>
              </a:rPr>
              <a:t>Ha visto publicidad sobre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Comfandi</a:t>
            </a:r>
            <a:r>
              <a:rPr lang="es-CO" sz="1600" dirty="0" smtClean="0">
                <a:latin typeface="Arial Rounded MT Bold" panose="020F0704030504030204" pitchFamily="34" charset="0"/>
              </a:rPr>
              <a:t> </a:t>
            </a:r>
            <a:r>
              <a:rPr lang="es-CO" sz="1600" dirty="0" err="1" smtClean="0">
                <a:latin typeface="Arial Rounded MT Bold" panose="020F0704030504030204" pitchFamily="34" charset="0"/>
              </a:rPr>
              <a:t>Pance</a:t>
            </a:r>
            <a:endParaRPr lang="es-CO" sz="1600" dirty="0">
              <a:latin typeface="Arial Rounded MT Bold" panose="020F0704030504030204" pitchFamily="34" charset="0"/>
            </a:endParaRPr>
          </a:p>
        </p:txBody>
      </p:sp>
      <p:cxnSp>
        <p:nvCxnSpPr>
          <p:cNvPr id="3" name="Conector angular 2"/>
          <p:cNvCxnSpPr>
            <a:endCxn id="12" idx="3"/>
          </p:cNvCxnSpPr>
          <p:nvPr/>
        </p:nvCxnSpPr>
        <p:spPr>
          <a:xfrm rot="10800000">
            <a:off x="6848878" y="1621190"/>
            <a:ext cx="3666722" cy="969610"/>
          </a:xfrm>
          <a:prstGeom prst="bentConnector3">
            <a:avLst/>
          </a:prstGeom>
          <a:ln>
            <a:solidFill>
              <a:srgbClr val="666666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3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8964" y="6596390"/>
            <a:ext cx="86016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Q71_1 ¿Qué tipo de mensajes o información crees que podría atraer a más potenciales compradores a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Comfandi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O" sz="1100" dirty="0" err="1">
                <a:solidFill>
                  <a:schemeClr val="bg1">
                    <a:lumMod val="75000"/>
                  </a:schemeClr>
                </a:solidFill>
              </a:rPr>
              <a:t>Pance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32" name="object 14"/>
          <p:cNvSpPr txBox="1">
            <a:spLocks/>
          </p:cNvSpPr>
          <p:nvPr/>
        </p:nvSpPr>
        <p:spPr>
          <a:xfrm>
            <a:off x="1524000" y="220218"/>
            <a:ext cx="93725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PUBLICIDAD DE COMFANDI PANCE</a:t>
            </a:r>
          </a:p>
          <a:p>
            <a:pPr marL="12700" algn="ctr">
              <a:spcBef>
                <a:spcPts val="100"/>
              </a:spcBef>
            </a:pPr>
            <a:r>
              <a:rPr lang="es-CO" sz="2800" b="0" kern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Mensajes atrayentes para potenciales clientes</a:t>
            </a:r>
            <a:endParaRPr lang="es-CO" sz="2800" b="0" kern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241350"/>
              </p:ext>
            </p:extLst>
          </p:nvPr>
        </p:nvGraphicFramePr>
        <p:xfrm>
          <a:off x="6373731" y="3745151"/>
          <a:ext cx="5635387" cy="2978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6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Mensajes atrayentes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Promociones y descuentos exclusivos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1116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Testimonios y reseñas de clientes satisfechos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202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Imágenes y videos de alta calidad de las instalaciones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27178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Información detallada sobre las actividades y servicios ofrecidos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62821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Imágenes reales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881471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Ofertas de paquetes familiares y grupales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19939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Programas y actividades especiales para diferentes edades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303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Historias de éxito y experiencias de clientes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57481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Certificaciones y reconocimientos de calidad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87305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Eventos y actividades destacadas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100" b="0" i="0" u="none" strike="noStrike" dirty="0">
                          <a:solidFill>
                            <a:srgbClr val="808080"/>
                          </a:solidFill>
                          <a:effectLst/>
                          <a:latin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BFBFBF"/>
                          </a:solidFill>
                          <a:effectLst/>
                          <a:latin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872142081"/>
              </p:ext>
            </p:extLst>
          </p:nvPr>
        </p:nvGraphicFramePr>
        <p:xfrm>
          <a:off x="192159" y="1637425"/>
          <a:ext cx="7395184" cy="4779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224816" y="1268093"/>
            <a:ext cx="761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¿Que mensajes cree podría atraer más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clentes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 a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Comfandi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 </a:t>
            </a:r>
            <a:r>
              <a:rPr lang="es-CO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Pance</a:t>
            </a:r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  <a:ea typeface="Roboto" panose="02000000000000000000" pitchFamily="2" charset="0"/>
              </a:rPr>
              <a:t>?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3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CONOCIMIENTO</a:t>
            </a:r>
            <a:b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</a:br>
            <a:r>
              <a:rPr lang="es-CO" sz="2400" spc="-5" dirty="0" smtClean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Tiempo para pensionarse</a:t>
            </a:r>
            <a:endParaRPr sz="2800" b="0" dirty="0">
              <a:solidFill>
                <a:srgbClr val="666666"/>
              </a:solidFill>
              <a:latin typeface="Roboto" panose="02000000000000000000" pitchFamily="2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1" b="39334"/>
          <a:stretch/>
        </p:blipFill>
        <p:spPr>
          <a:xfrm>
            <a:off x="338091" y="192971"/>
            <a:ext cx="1008000" cy="190190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55320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65000"/>
                  </a:schemeClr>
                </a:solidFill>
              </a:rPr>
              <a:t>¿</a:t>
            </a:r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Cuántos años te faltan para pensionarte?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30713"/>
              </p:ext>
            </p:extLst>
          </p:nvPr>
        </p:nvGraphicFramePr>
        <p:xfrm>
          <a:off x="3124200" y="4648200"/>
          <a:ext cx="6090000" cy="16211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6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Años</a:t>
                      </a:r>
                      <a:r>
                        <a:rPr lang="es-CO" sz="1400" b="1" i="0" u="none" strike="noStrike" baseline="0" dirty="0" smtClean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para pensionarse</a:t>
                      </a:r>
                      <a:r>
                        <a:rPr lang="es-CO" sz="14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Juriscoop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Competencia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 asociado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 año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 años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 años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4635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 años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0591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 años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6922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u="none" strike="noStrik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Base: </a:t>
                      </a:r>
                      <a:endParaRPr lang="es-CO" sz="1200" b="0" i="0" u="none" strike="noStrike" dirty="0" smtClean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  <a:endParaRPr lang="es-CO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  <a:endParaRPr lang="es-CO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pSp>
        <p:nvGrpSpPr>
          <p:cNvPr id="2" name="Grupo 1"/>
          <p:cNvGrpSpPr/>
          <p:nvPr/>
        </p:nvGrpSpPr>
        <p:grpSpPr>
          <a:xfrm>
            <a:off x="1885387" y="2013907"/>
            <a:ext cx="8939442" cy="2024693"/>
            <a:chOff x="1885387" y="2013907"/>
            <a:chExt cx="8939442" cy="2024693"/>
          </a:xfrm>
        </p:grpSpPr>
        <p:cxnSp>
          <p:nvCxnSpPr>
            <p:cNvPr id="89" name="Straight Arrow Connector 49"/>
            <p:cNvCxnSpPr>
              <a:cxnSpLocks/>
            </p:cNvCxnSpPr>
            <p:nvPr/>
          </p:nvCxnSpPr>
          <p:spPr>
            <a:xfrm>
              <a:off x="2124470" y="2721453"/>
              <a:ext cx="8700359" cy="0"/>
            </a:xfrm>
            <a:prstGeom prst="straightConnector1">
              <a:avLst/>
            </a:prstGeom>
            <a:ln w="57150">
              <a:solidFill>
                <a:schemeClr val="tx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51"/>
            <p:cNvGrpSpPr/>
            <p:nvPr/>
          </p:nvGrpSpPr>
          <p:grpSpPr>
            <a:xfrm>
              <a:off x="2065070" y="2013907"/>
              <a:ext cx="8079790" cy="1415093"/>
              <a:chOff x="328169" y="2444761"/>
              <a:chExt cx="10773053" cy="1886790"/>
            </a:xfrm>
          </p:grpSpPr>
          <p:grpSp>
            <p:nvGrpSpPr>
              <p:cNvPr id="91" name="Group 4"/>
              <p:cNvGrpSpPr/>
              <p:nvPr/>
            </p:nvGrpSpPr>
            <p:grpSpPr>
              <a:xfrm>
                <a:off x="328169" y="2444761"/>
                <a:ext cx="1886790" cy="1886790"/>
                <a:chOff x="2791465" y="4431675"/>
                <a:chExt cx="2667002" cy="2667003"/>
              </a:xfrm>
            </p:grpSpPr>
            <p:sp>
              <p:nvSpPr>
                <p:cNvPr id="104" name="Freeform: Shape 5"/>
                <p:cNvSpPr/>
                <p:nvPr/>
              </p:nvSpPr>
              <p:spPr>
                <a:xfrm rot="10800000" flipH="1">
                  <a:off x="2791465" y="4431675"/>
                  <a:ext cx="2667002" cy="2667003"/>
                </a:xfrm>
                <a:custGeom>
                  <a:avLst/>
                  <a:gdLst>
                    <a:gd name="connsiteX0" fmla="*/ 1341033 w 2667002"/>
                    <a:gd name="connsiteY0" fmla="*/ 2667003 h 2667003"/>
                    <a:gd name="connsiteX1" fmla="*/ 1511178 w 2667002"/>
                    <a:gd name="connsiteY1" fmla="*/ 2655643 h 2667003"/>
                    <a:gd name="connsiteX2" fmla="*/ 1554023 w 2667002"/>
                    <a:gd name="connsiteY2" fmla="*/ 2426232 h 2667003"/>
                    <a:gd name="connsiteX3" fmla="*/ 1691447 w 2667002"/>
                    <a:gd name="connsiteY3" fmla="*/ 2389684 h 2667003"/>
                    <a:gd name="connsiteX4" fmla="*/ 1845170 w 2667002"/>
                    <a:gd name="connsiteY4" fmla="*/ 2568719 h 2667003"/>
                    <a:gd name="connsiteX5" fmla="*/ 1996424 w 2667002"/>
                    <a:gd name="connsiteY5" fmla="*/ 2494389 h 2667003"/>
                    <a:gd name="connsiteX6" fmla="*/ 1948517 w 2667002"/>
                    <a:gd name="connsiteY6" fmla="*/ 2262384 h 2667003"/>
                    <a:gd name="connsiteX7" fmla="*/ 2073347 w 2667002"/>
                    <a:gd name="connsiteY7" fmla="*/ 2166569 h 2667003"/>
                    <a:gd name="connsiteX8" fmla="*/ 2282633 w 2667002"/>
                    <a:gd name="connsiteY8" fmla="*/ 2271274 h 2667003"/>
                    <a:gd name="connsiteX9" fmla="*/ 2393511 w 2667002"/>
                    <a:gd name="connsiteY9" fmla="*/ 2142616 h 2667003"/>
                    <a:gd name="connsiteX10" fmla="*/ 2262383 w 2667002"/>
                    <a:gd name="connsiteY10" fmla="*/ 1949875 h 2667003"/>
                    <a:gd name="connsiteX11" fmla="*/ 2333010 w 2667002"/>
                    <a:gd name="connsiteY11" fmla="*/ 1827638 h 2667003"/>
                    <a:gd name="connsiteX12" fmla="*/ 2566125 w 2667002"/>
                    <a:gd name="connsiteY12" fmla="*/ 1843936 h 2667003"/>
                    <a:gd name="connsiteX13" fmla="*/ 2620330 w 2667002"/>
                    <a:gd name="connsiteY13" fmla="*/ 1683916 h 2667003"/>
                    <a:gd name="connsiteX14" fmla="*/ 2426231 w 2667002"/>
                    <a:gd name="connsiteY14" fmla="*/ 1555381 h 2667003"/>
                    <a:gd name="connsiteX15" fmla="*/ 2446481 w 2667002"/>
                    <a:gd name="connsiteY15" fmla="*/ 1400300 h 2667003"/>
                    <a:gd name="connsiteX16" fmla="*/ 2667002 w 2667002"/>
                    <a:gd name="connsiteY16" fmla="*/ 1325969 h 2667003"/>
                    <a:gd name="connsiteX17" fmla="*/ 2655643 w 2667002"/>
                    <a:gd name="connsiteY17" fmla="*/ 1155825 h 2667003"/>
                    <a:gd name="connsiteX18" fmla="*/ 2426231 w 2667002"/>
                    <a:gd name="connsiteY18" fmla="*/ 1112980 h 2667003"/>
                    <a:gd name="connsiteX19" fmla="*/ 2389683 w 2667002"/>
                    <a:gd name="connsiteY19" fmla="*/ 975555 h 2667003"/>
                    <a:gd name="connsiteX20" fmla="*/ 2568718 w 2667002"/>
                    <a:gd name="connsiteY20" fmla="*/ 821832 h 2667003"/>
                    <a:gd name="connsiteX21" fmla="*/ 2494388 w 2667002"/>
                    <a:gd name="connsiteY21" fmla="*/ 670578 h 2667003"/>
                    <a:gd name="connsiteX22" fmla="*/ 2262383 w 2667002"/>
                    <a:gd name="connsiteY22" fmla="*/ 718485 h 2667003"/>
                    <a:gd name="connsiteX23" fmla="*/ 2167927 w 2667002"/>
                    <a:gd name="connsiteY23" fmla="*/ 593655 h 2667003"/>
                    <a:gd name="connsiteX24" fmla="*/ 2271273 w 2667002"/>
                    <a:gd name="connsiteY24" fmla="*/ 384369 h 2667003"/>
                    <a:gd name="connsiteX25" fmla="*/ 2142615 w 2667002"/>
                    <a:gd name="connsiteY25" fmla="*/ 273491 h 2667003"/>
                    <a:gd name="connsiteX26" fmla="*/ 1951110 w 2667002"/>
                    <a:gd name="connsiteY26" fmla="*/ 404619 h 2667003"/>
                    <a:gd name="connsiteX27" fmla="*/ 1827637 w 2667002"/>
                    <a:gd name="connsiteY27" fmla="*/ 333993 h 2667003"/>
                    <a:gd name="connsiteX28" fmla="*/ 1845170 w 2667002"/>
                    <a:gd name="connsiteY28" fmla="*/ 100877 h 2667003"/>
                    <a:gd name="connsiteX29" fmla="*/ 1683916 w 2667002"/>
                    <a:gd name="connsiteY29" fmla="*/ 46672 h 2667003"/>
                    <a:gd name="connsiteX30" fmla="*/ 1555381 w 2667002"/>
                    <a:gd name="connsiteY30" fmla="*/ 240771 h 2667003"/>
                    <a:gd name="connsiteX31" fmla="*/ 1400300 w 2667002"/>
                    <a:gd name="connsiteY31" fmla="*/ 220521 h 2667003"/>
                    <a:gd name="connsiteX32" fmla="*/ 1325969 w 2667002"/>
                    <a:gd name="connsiteY32" fmla="*/ 0 h 2667003"/>
                    <a:gd name="connsiteX33" fmla="*/ 1157059 w 2667002"/>
                    <a:gd name="connsiteY33" fmla="*/ 11359 h 2667003"/>
                    <a:gd name="connsiteX34" fmla="*/ 1114214 w 2667002"/>
                    <a:gd name="connsiteY34" fmla="*/ 240771 h 2667003"/>
                    <a:gd name="connsiteX35" fmla="*/ 975555 w 2667002"/>
                    <a:gd name="connsiteY35" fmla="*/ 277319 h 2667003"/>
                    <a:gd name="connsiteX36" fmla="*/ 823067 w 2667002"/>
                    <a:gd name="connsiteY36" fmla="*/ 98284 h 2667003"/>
                    <a:gd name="connsiteX37" fmla="*/ 670578 w 2667002"/>
                    <a:gd name="connsiteY37" fmla="*/ 172615 h 2667003"/>
                    <a:gd name="connsiteX38" fmla="*/ 718486 w 2667002"/>
                    <a:gd name="connsiteY38" fmla="*/ 404619 h 2667003"/>
                    <a:gd name="connsiteX39" fmla="*/ 593655 w 2667002"/>
                    <a:gd name="connsiteY39" fmla="*/ 499076 h 2667003"/>
                    <a:gd name="connsiteX40" fmla="*/ 384369 w 2667002"/>
                    <a:gd name="connsiteY40" fmla="*/ 395729 h 2667003"/>
                    <a:gd name="connsiteX41" fmla="*/ 273491 w 2667002"/>
                    <a:gd name="connsiteY41" fmla="*/ 524387 h 2667003"/>
                    <a:gd name="connsiteX42" fmla="*/ 405854 w 2667002"/>
                    <a:gd name="connsiteY42" fmla="*/ 715893 h 2667003"/>
                    <a:gd name="connsiteX43" fmla="*/ 333993 w 2667002"/>
                    <a:gd name="connsiteY43" fmla="*/ 839365 h 2667003"/>
                    <a:gd name="connsiteX44" fmla="*/ 102112 w 2667002"/>
                    <a:gd name="connsiteY44" fmla="*/ 821832 h 2667003"/>
                    <a:gd name="connsiteX45" fmla="*/ 46673 w 2667002"/>
                    <a:gd name="connsiteY45" fmla="*/ 983087 h 2667003"/>
                    <a:gd name="connsiteX46" fmla="*/ 242006 w 2667002"/>
                    <a:gd name="connsiteY46" fmla="*/ 1111622 h 2667003"/>
                    <a:gd name="connsiteX47" fmla="*/ 220522 w 2667002"/>
                    <a:gd name="connsiteY47" fmla="*/ 1266703 h 2667003"/>
                    <a:gd name="connsiteX48" fmla="*/ 0 w 2667002"/>
                    <a:gd name="connsiteY48" fmla="*/ 1341034 h 2667003"/>
                    <a:gd name="connsiteX49" fmla="*/ 11360 w 2667002"/>
                    <a:gd name="connsiteY49" fmla="*/ 1509944 h 2667003"/>
                    <a:gd name="connsiteX50" fmla="*/ 240771 w 2667002"/>
                    <a:gd name="connsiteY50" fmla="*/ 1554023 h 2667003"/>
                    <a:gd name="connsiteX51" fmla="*/ 278554 w 2667002"/>
                    <a:gd name="connsiteY51" fmla="*/ 1691448 h 2667003"/>
                    <a:gd name="connsiteX52" fmla="*/ 98284 w 2667002"/>
                    <a:gd name="connsiteY52" fmla="*/ 1843936 h 2667003"/>
                    <a:gd name="connsiteX53" fmla="*/ 173973 w 2667002"/>
                    <a:gd name="connsiteY53" fmla="*/ 1996425 h 2667003"/>
                    <a:gd name="connsiteX54" fmla="*/ 404619 w 2667002"/>
                    <a:gd name="connsiteY54" fmla="*/ 1948518 h 2667003"/>
                    <a:gd name="connsiteX55" fmla="*/ 500433 w 2667002"/>
                    <a:gd name="connsiteY55" fmla="*/ 2073348 h 2667003"/>
                    <a:gd name="connsiteX56" fmla="*/ 395729 w 2667002"/>
                    <a:gd name="connsiteY56" fmla="*/ 2282634 h 2667003"/>
                    <a:gd name="connsiteX57" fmla="*/ 524387 w 2667002"/>
                    <a:gd name="connsiteY57" fmla="*/ 2393512 h 2667003"/>
                    <a:gd name="connsiteX58" fmla="*/ 717127 w 2667002"/>
                    <a:gd name="connsiteY58" fmla="*/ 2261149 h 2667003"/>
                    <a:gd name="connsiteX59" fmla="*/ 840723 w 2667002"/>
                    <a:gd name="connsiteY59" fmla="*/ 2333010 h 2667003"/>
                    <a:gd name="connsiteX60" fmla="*/ 823067 w 2667002"/>
                    <a:gd name="connsiteY60" fmla="*/ 2564891 h 2667003"/>
                    <a:gd name="connsiteX61" fmla="*/ 983087 w 2667002"/>
                    <a:gd name="connsiteY61" fmla="*/ 2620331 h 2667003"/>
                    <a:gd name="connsiteX62" fmla="*/ 1111621 w 2667002"/>
                    <a:gd name="connsiteY62" fmla="*/ 2426232 h 2667003"/>
                    <a:gd name="connsiteX63" fmla="*/ 1266703 w 2667002"/>
                    <a:gd name="connsiteY63" fmla="*/ 2446481 h 2667003"/>
                    <a:gd name="connsiteX64" fmla="*/ 1341033 w 2667002"/>
                    <a:gd name="connsiteY64" fmla="*/ 2667003 h 2667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667002" h="2667003">
                      <a:moveTo>
                        <a:pt x="1341033" y="2667003"/>
                      </a:moveTo>
                      <a:cubicBezTo>
                        <a:pt x="1511178" y="2655643"/>
                        <a:pt x="1511178" y="2655643"/>
                        <a:pt x="1511178" y="2655643"/>
                      </a:cubicBezTo>
                      <a:cubicBezTo>
                        <a:pt x="1554023" y="2426232"/>
                        <a:pt x="1554023" y="2426232"/>
                        <a:pt x="1554023" y="2426232"/>
                      </a:cubicBezTo>
                      <a:cubicBezTo>
                        <a:pt x="1599461" y="2417465"/>
                        <a:pt x="1646133" y="2404871"/>
                        <a:pt x="1691447" y="2389684"/>
                      </a:cubicBezTo>
                      <a:cubicBezTo>
                        <a:pt x="1845170" y="2568719"/>
                        <a:pt x="1845170" y="2568719"/>
                        <a:pt x="1845170" y="2568719"/>
                      </a:cubicBezTo>
                      <a:cubicBezTo>
                        <a:pt x="1996424" y="2494389"/>
                        <a:pt x="1996424" y="2494389"/>
                        <a:pt x="1996424" y="2494389"/>
                      </a:cubicBezTo>
                      <a:cubicBezTo>
                        <a:pt x="1948517" y="2262384"/>
                        <a:pt x="1948517" y="2262384"/>
                        <a:pt x="1948517" y="2262384"/>
                      </a:cubicBezTo>
                      <a:cubicBezTo>
                        <a:pt x="1992720" y="2233368"/>
                        <a:pt x="2034330" y="2201882"/>
                        <a:pt x="2073347" y="2166569"/>
                      </a:cubicBezTo>
                      <a:cubicBezTo>
                        <a:pt x="2282633" y="2271274"/>
                        <a:pt x="2282633" y="2271274"/>
                        <a:pt x="2282633" y="2271274"/>
                      </a:cubicBezTo>
                      <a:cubicBezTo>
                        <a:pt x="2393511" y="2142616"/>
                        <a:pt x="2393511" y="2142616"/>
                        <a:pt x="2393511" y="2142616"/>
                      </a:cubicBezTo>
                      <a:cubicBezTo>
                        <a:pt x="2262383" y="1949875"/>
                        <a:pt x="2262383" y="1949875"/>
                        <a:pt x="2262383" y="1949875"/>
                      </a:cubicBezTo>
                      <a:cubicBezTo>
                        <a:pt x="2288930" y="1910735"/>
                        <a:pt x="2311525" y="1869124"/>
                        <a:pt x="2333010" y="1827638"/>
                      </a:cubicBezTo>
                      <a:cubicBezTo>
                        <a:pt x="2566125" y="1843936"/>
                        <a:pt x="2566125" y="1843936"/>
                        <a:pt x="2566125" y="1843936"/>
                      </a:cubicBezTo>
                      <a:cubicBezTo>
                        <a:pt x="2620330" y="1683916"/>
                        <a:pt x="2620330" y="1683916"/>
                        <a:pt x="2620330" y="1683916"/>
                      </a:cubicBezTo>
                      <a:cubicBezTo>
                        <a:pt x="2426231" y="1555381"/>
                        <a:pt x="2426231" y="1555381"/>
                        <a:pt x="2426231" y="1555381"/>
                      </a:cubicBezTo>
                      <a:cubicBezTo>
                        <a:pt x="2436356" y="1503646"/>
                        <a:pt x="2442653" y="1452035"/>
                        <a:pt x="2446481" y="1400300"/>
                      </a:cubicBezTo>
                      <a:cubicBezTo>
                        <a:pt x="2667002" y="1325969"/>
                        <a:pt x="2667002" y="1325969"/>
                        <a:pt x="2667002" y="1325969"/>
                      </a:cubicBezTo>
                      <a:cubicBezTo>
                        <a:pt x="2655643" y="1155825"/>
                        <a:pt x="2655643" y="1155825"/>
                        <a:pt x="2655643" y="1155825"/>
                      </a:cubicBezTo>
                      <a:cubicBezTo>
                        <a:pt x="2426231" y="1112980"/>
                        <a:pt x="2426231" y="1112980"/>
                        <a:pt x="2426231" y="1112980"/>
                      </a:cubicBezTo>
                      <a:cubicBezTo>
                        <a:pt x="2417465" y="1067542"/>
                        <a:pt x="2404870" y="1020869"/>
                        <a:pt x="2389683" y="975555"/>
                      </a:cubicBezTo>
                      <a:cubicBezTo>
                        <a:pt x="2568718" y="821832"/>
                        <a:pt x="2568718" y="821832"/>
                        <a:pt x="2568718" y="821832"/>
                      </a:cubicBezTo>
                      <a:cubicBezTo>
                        <a:pt x="2494388" y="670578"/>
                        <a:pt x="2494388" y="670578"/>
                        <a:pt x="2494388" y="670578"/>
                      </a:cubicBezTo>
                      <a:cubicBezTo>
                        <a:pt x="2262383" y="718485"/>
                        <a:pt x="2262383" y="718485"/>
                        <a:pt x="2262383" y="718485"/>
                      </a:cubicBezTo>
                      <a:cubicBezTo>
                        <a:pt x="2233367" y="674282"/>
                        <a:pt x="2201882" y="632672"/>
                        <a:pt x="2167927" y="593655"/>
                      </a:cubicBezTo>
                      <a:cubicBezTo>
                        <a:pt x="2271273" y="384369"/>
                        <a:pt x="2271273" y="384369"/>
                        <a:pt x="2271273" y="384369"/>
                      </a:cubicBezTo>
                      <a:cubicBezTo>
                        <a:pt x="2142615" y="273491"/>
                        <a:pt x="2142615" y="273491"/>
                        <a:pt x="2142615" y="273491"/>
                      </a:cubicBezTo>
                      <a:cubicBezTo>
                        <a:pt x="1951110" y="404619"/>
                        <a:pt x="1951110" y="404619"/>
                        <a:pt x="1951110" y="404619"/>
                      </a:cubicBezTo>
                      <a:cubicBezTo>
                        <a:pt x="1910734" y="379430"/>
                        <a:pt x="1869124" y="355477"/>
                        <a:pt x="1827637" y="333993"/>
                      </a:cubicBezTo>
                      <a:cubicBezTo>
                        <a:pt x="1845170" y="100877"/>
                        <a:pt x="1845170" y="100877"/>
                        <a:pt x="1845170" y="100877"/>
                      </a:cubicBezTo>
                      <a:cubicBezTo>
                        <a:pt x="1683916" y="46672"/>
                        <a:pt x="1683916" y="46672"/>
                        <a:pt x="1683916" y="46672"/>
                      </a:cubicBezTo>
                      <a:cubicBezTo>
                        <a:pt x="1555381" y="240771"/>
                        <a:pt x="1555381" y="240771"/>
                        <a:pt x="1555381" y="240771"/>
                      </a:cubicBezTo>
                      <a:cubicBezTo>
                        <a:pt x="1504881" y="230646"/>
                        <a:pt x="1452035" y="224349"/>
                        <a:pt x="1400300" y="220521"/>
                      </a:cubicBezTo>
                      <a:cubicBezTo>
                        <a:pt x="1325969" y="0"/>
                        <a:pt x="1325969" y="0"/>
                        <a:pt x="1325969" y="0"/>
                      </a:cubicBezTo>
                      <a:cubicBezTo>
                        <a:pt x="1157059" y="11359"/>
                        <a:pt x="1157059" y="11359"/>
                        <a:pt x="1157059" y="11359"/>
                      </a:cubicBezTo>
                      <a:cubicBezTo>
                        <a:pt x="1114214" y="240771"/>
                        <a:pt x="1114214" y="240771"/>
                        <a:pt x="1114214" y="240771"/>
                      </a:cubicBezTo>
                      <a:cubicBezTo>
                        <a:pt x="1067542" y="249537"/>
                        <a:pt x="1020869" y="262132"/>
                        <a:pt x="975555" y="277319"/>
                      </a:cubicBezTo>
                      <a:cubicBezTo>
                        <a:pt x="823067" y="98284"/>
                        <a:pt x="823067" y="98284"/>
                        <a:pt x="823067" y="98284"/>
                      </a:cubicBezTo>
                      <a:cubicBezTo>
                        <a:pt x="670578" y="172615"/>
                        <a:pt x="670578" y="172615"/>
                        <a:pt x="670578" y="172615"/>
                      </a:cubicBezTo>
                      <a:cubicBezTo>
                        <a:pt x="718486" y="404619"/>
                        <a:pt x="718486" y="404619"/>
                        <a:pt x="718486" y="404619"/>
                      </a:cubicBezTo>
                      <a:cubicBezTo>
                        <a:pt x="674282" y="433635"/>
                        <a:pt x="632672" y="465121"/>
                        <a:pt x="593655" y="499076"/>
                      </a:cubicBezTo>
                      <a:cubicBezTo>
                        <a:pt x="384369" y="395729"/>
                        <a:pt x="384369" y="395729"/>
                        <a:pt x="384369" y="395729"/>
                      </a:cubicBezTo>
                      <a:cubicBezTo>
                        <a:pt x="273491" y="524387"/>
                        <a:pt x="273491" y="524387"/>
                        <a:pt x="273491" y="524387"/>
                      </a:cubicBezTo>
                      <a:cubicBezTo>
                        <a:pt x="405854" y="715893"/>
                        <a:pt x="405854" y="715893"/>
                        <a:pt x="405854" y="715893"/>
                      </a:cubicBezTo>
                      <a:cubicBezTo>
                        <a:pt x="379431" y="756268"/>
                        <a:pt x="355477" y="797879"/>
                        <a:pt x="333993" y="839365"/>
                      </a:cubicBezTo>
                      <a:cubicBezTo>
                        <a:pt x="102112" y="821832"/>
                        <a:pt x="102112" y="821832"/>
                        <a:pt x="102112" y="821832"/>
                      </a:cubicBezTo>
                      <a:cubicBezTo>
                        <a:pt x="46673" y="983087"/>
                        <a:pt x="46673" y="983087"/>
                        <a:pt x="46673" y="983087"/>
                      </a:cubicBezTo>
                      <a:cubicBezTo>
                        <a:pt x="242006" y="1111622"/>
                        <a:pt x="242006" y="1111622"/>
                        <a:pt x="242006" y="1111622"/>
                      </a:cubicBezTo>
                      <a:cubicBezTo>
                        <a:pt x="230646" y="1163357"/>
                        <a:pt x="224349" y="1214968"/>
                        <a:pt x="220522" y="1266703"/>
                      </a:cubicBezTo>
                      <a:cubicBezTo>
                        <a:pt x="0" y="1341034"/>
                        <a:pt x="0" y="1341034"/>
                        <a:pt x="0" y="1341034"/>
                      </a:cubicBezTo>
                      <a:cubicBezTo>
                        <a:pt x="11360" y="1509944"/>
                        <a:pt x="11360" y="1509944"/>
                        <a:pt x="11360" y="1509944"/>
                      </a:cubicBezTo>
                      <a:cubicBezTo>
                        <a:pt x="240771" y="1554023"/>
                        <a:pt x="240771" y="1554023"/>
                        <a:pt x="240771" y="1554023"/>
                      </a:cubicBezTo>
                      <a:cubicBezTo>
                        <a:pt x="250772" y="1599461"/>
                        <a:pt x="262132" y="1646134"/>
                        <a:pt x="278554" y="1691448"/>
                      </a:cubicBezTo>
                      <a:cubicBezTo>
                        <a:pt x="98284" y="1843936"/>
                        <a:pt x="98284" y="1843936"/>
                        <a:pt x="98284" y="1843936"/>
                      </a:cubicBezTo>
                      <a:cubicBezTo>
                        <a:pt x="173973" y="1996425"/>
                        <a:pt x="173973" y="1996425"/>
                        <a:pt x="173973" y="1996425"/>
                      </a:cubicBezTo>
                      <a:cubicBezTo>
                        <a:pt x="404619" y="1948518"/>
                        <a:pt x="404619" y="1948518"/>
                        <a:pt x="404619" y="1948518"/>
                      </a:cubicBezTo>
                      <a:cubicBezTo>
                        <a:pt x="433635" y="1992721"/>
                        <a:pt x="465120" y="2034331"/>
                        <a:pt x="500433" y="2073348"/>
                      </a:cubicBezTo>
                      <a:cubicBezTo>
                        <a:pt x="395729" y="2282634"/>
                        <a:pt x="395729" y="2282634"/>
                        <a:pt x="395729" y="2282634"/>
                      </a:cubicBezTo>
                      <a:cubicBezTo>
                        <a:pt x="524387" y="2393512"/>
                        <a:pt x="524387" y="2393512"/>
                        <a:pt x="524387" y="2393512"/>
                      </a:cubicBezTo>
                      <a:cubicBezTo>
                        <a:pt x="717127" y="2261149"/>
                        <a:pt x="717127" y="2261149"/>
                        <a:pt x="717127" y="2261149"/>
                      </a:cubicBezTo>
                      <a:cubicBezTo>
                        <a:pt x="756268" y="2287573"/>
                        <a:pt x="797878" y="2311526"/>
                        <a:pt x="840723" y="2333010"/>
                      </a:cubicBezTo>
                      <a:cubicBezTo>
                        <a:pt x="823067" y="2564891"/>
                        <a:pt x="823067" y="2564891"/>
                        <a:pt x="823067" y="2564891"/>
                      </a:cubicBezTo>
                      <a:cubicBezTo>
                        <a:pt x="983087" y="2620331"/>
                        <a:pt x="983087" y="2620331"/>
                        <a:pt x="983087" y="2620331"/>
                      </a:cubicBezTo>
                      <a:cubicBezTo>
                        <a:pt x="1111621" y="2426232"/>
                        <a:pt x="1111621" y="2426232"/>
                        <a:pt x="1111621" y="2426232"/>
                      </a:cubicBezTo>
                      <a:cubicBezTo>
                        <a:pt x="1163356" y="2436357"/>
                        <a:pt x="1214968" y="2442654"/>
                        <a:pt x="1266703" y="2446481"/>
                      </a:cubicBezTo>
                      <a:cubicBezTo>
                        <a:pt x="1341033" y="2667003"/>
                        <a:pt x="1341033" y="2667003"/>
                        <a:pt x="1341033" y="266700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350"/>
                </a:p>
              </p:txBody>
            </p:sp>
            <p:sp>
              <p:nvSpPr>
                <p:cNvPr id="105" name="Shape 384"/>
                <p:cNvSpPr/>
                <p:nvPr/>
              </p:nvSpPr>
              <p:spPr>
                <a:xfrm rot="10800000" flipH="1" flipV="1">
                  <a:off x="3210688" y="4850333"/>
                  <a:ext cx="1828557" cy="18296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100000">
                      <a:srgbClr val="FFFFFF"/>
                    </a:gs>
                  </a:gsLst>
                  <a:lin ang="90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ctr" anchorCtr="1">
                  <a:noAutofit/>
                </a:bodyPr>
                <a:lstStyle/>
                <a:p>
                  <a:r>
                    <a:rPr lang="es-CO" sz="24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14%</a:t>
                  </a:r>
                  <a:endParaRPr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grpSp>
            <p:nvGrpSpPr>
              <p:cNvPr id="92" name="Group 7"/>
              <p:cNvGrpSpPr/>
              <p:nvPr/>
            </p:nvGrpSpPr>
            <p:grpSpPr>
              <a:xfrm>
                <a:off x="2549735" y="2444761"/>
                <a:ext cx="1886790" cy="1886790"/>
                <a:chOff x="2791465" y="4431675"/>
                <a:chExt cx="2667002" cy="2667003"/>
              </a:xfrm>
            </p:grpSpPr>
            <p:sp>
              <p:nvSpPr>
                <p:cNvPr id="102" name="Freeform: Shape 8"/>
                <p:cNvSpPr/>
                <p:nvPr/>
              </p:nvSpPr>
              <p:spPr>
                <a:xfrm rot="10800000" flipH="1">
                  <a:off x="2791465" y="4431675"/>
                  <a:ext cx="2667002" cy="2667003"/>
                </a:xfrm>
                <a:custGeom>
                  <a:avLst/>
                  <a:gdLst>
                    <a:gd name="connsiteX0" fmla="*/ 1341033 w 2667002"/>
                    <a:gd name="connsiteY0" fmla="*/ 2667003 h 2667003"/>
                    <a:gd name="connsiteX1" fmla="*/ 1511178 w 2667002"/>
                    <a:gd name="connsiteY1" fmla="*/ 2655643 h 2667003"/>
                    <a:gd name="connsiteX2" fmla="*/ 1554023 w 2667002"/>
                    <a:gd name="connsiteY2" fmla="*/ 2426232 h 2667003"/>
                    <a:gd name="connsiteX3" fmla="*/ 1691447 w 2667002"/>
                    <a:gd name="connsiteY3" fmla="*/ 2389684 h 2667003"/>
                    <a:gd name="connsiteX4" fmla="*/ 1845170 w 2667002"/>
                    <a:gd name="connsiteY4" fmla="*/ 2568719 h 2667003"/>
                    <a:gd name="connsiteX5" fmla="*/ 1996424 w 2667002"/>
                    <a:gd name="connsiteY5" fmla="*/ 2494389 h 2667003"/>
                    <a:gd name="connsiteX6" fmla="*/ 1948517 w 2667002"/>
                    <a:gd name="connsiteY6" fmla="*/ 2262384 h 2667003"/>
                    <a:gd name="connsiteX7" fmla="*/ 2073347 w 2667002"/>
                    <a:gd name="connsiteY7" fmla="*/ 2166569 h 2667003"/>
                    <a:gd name="connsiteX8" fmla="*/ 2282633 w 2667002"/>
                    <a:gd name="connsiteY8" fmla="*/ 2271274 h 2667003"/>
                    <a:gd name="connsiteX9" fmla="*/ 2393511 w 2667002"/>
                    <a:gd name="connsiteY9" fmla="*/ 2142616 h 2667003"/>
                    <a:gd name="connsiteX10" fmla="*/ 2262383 w 2667002"/>
                    <a:gd name="connsiteY10" fmla="*/ 1949875 h 2667003"/>
                    <a:gd name="connsiteX11" fmla="*/ 2333010 w 2667002"/>
                    <a:gd name="connsiteY11" fmla="*/ 1827638 h 2667003"/>
                    <a:gd name="connsiteX12" fmla="*/ 2566125 w 2667002"/>
                    <a:gd name="connsiteY12" fmla="*/ 1843936 h 2667003"/>
                    <a:gd name="connsiteX13" fmla="*/ 2620330 w 2667002"/>
                    <a:gd name="connsiteY13" fmla="*/ 1683916 h 2667003"/>
                    <a:gd name="connsiteX14" fmla="*/ 2426231 w 2667002"/>
                    <a:gd name="connsiteY14" fmla="*/ 1555381 h 2667003"/>
                    <a:gd name="connsiteX15" fmla="*/ 2446481 w 2667002"/>
                    <a:gd name="connsiteY15" fmla="*/ 1400300 h 2667003"/>
                    <a:gd name="connsiteX16" fmla="*/ 2667002 w 2667002"/>
                    <a:gd name="connsiteY16" fmla="*/ 1325969 h 2667003"/>
                    <a:gd name="connsiteX17" fmla="*/ 2655643 w 2667002"/>
                    <a:gd name="connsiteY17" fmla="*/ 1155825 h 2667003"/>
                    <a:gd name="connsiteX18" fmla="*/ 2426231 w 2667002"/>
                    <a:gd name="connsiteY18" fmla="*/ 1112980 h 2667003"/>
                    <a:gd name="connsiteX19" fmla="*/ 2389683 w 2667002"/>
                    <a:gd name="connsiteY19" fmla="*/ 975555 h 2667003"/>
                    <a:gd name="connsiteX20" fmla="*/ 2568718 w 2667002"/>
                    <a:gd name="connsiteY20" fmla="*/ 821832 h 2667003"/>
                    <a:gd name="connsiteX21" fmla="*/ 2494388 w 2667002"/>
                    <a:gd name="connsiteY21" fmla="*/ 670578 h 2667003"/>
                    <a:gd name="connsiteX22" fmla="*/ 2262383 w 2667002"/>
                    <a:gd name="connsiteY22" fmla="*/ 718485 h 2667003"/>
                    <a:gd name="connsiteX23" fmla="*/ 2167927 w 2667002"/>
                    <a:gd name="connsiteY23" fmla="*/ 593655 h 2667003"/>
                    <a:gd name="connsiteX24" fmla="*/ 2271273 w 2667002"/>
                    <a:gd name="connsiteY24" fmla="*/ 384369 h 2667003"/>
                    <a:gd name="connsiteX25" fmla="*/ 2142615 w 2667002"/>
                    <a:gd name="connsiteY25" fmla="*/ 273491 h 2667003"/>
                    <a:gd name="connsiteX26" fmla="*/ 1951110 w 2667002"/>
                    <a:gd name="connsiteY26" fmla="*/ 404619 h 2667003"/>
                    <a:gd name="connsiteX27" fmla="*/ 1827637 w 2667002"/>
                    <a:gd name="connsiteY27" fmla="*/ 333993 h 2667003"/>
                    <a:gd name="connsiteX28" fmla="*/ 1845170 w 2667002"/>
                    <a:gd name="connsiteY28" fmla="*/ 100877 h 2667003"/>
                    <a:gd name="connsiteX29" fmla="*/ 1683916 w 2667002"/>
                    <a:gd name="connsiteY29" fmla="*/ 46672 h 2667003"/>
                    <a:gd name="connsiteX30" fmla="*/ 1555381 w 2667002"/>
                    <a:gd name="connsiteY30" fmla="*/ 240771 h 2667003"/>
                    <a:gd name="connsiteX31" fmla="*/ 1400300 w 2667002"/>
                    <a:gd name="connsiteY31" fmla="*/ 220521 h 2667003"/>
                    <a:gd name="connsiteX32" fmla="*/ 1325969 w 2667002"/>
                    <a:gd name="connsiteY32" fmla="*/ 0 h 2667003"/>
                    <a:gd name="connsiteX33" fmla="*/ 1157059 w 2667002"/>
                    <a:gd name="connsiteY33" fmla="*/ 11359 h 2667003"/>
                    <a:gd name="connsiteX34" fmla="*/ 1114214 w 2667002"/>
                    <a:gd name="connsiteY34" fmla="*/ 240771 h 2667003"/>
                    <a:gd name="connsiteX35" fmla="*/ 975555 w 2667002"/>
                    <a:gd name="connsiteY35" fmla="*/ 277319 h 2667003"/>
                    <a:gd name="connsiteX36" fmla="*/ 823067 w 2667002"/>
                    <a:gd name="connsiteY36" fmla="*/ 98284 h 2667003"/>
                    <a:gd name="connsiteX37" fmla="*/ 670578 w 2667002"/>
                    <a:gd name="connsiteY37" fmla="*/ 172615 h 2667003"/>
                    <a:gd name="connsiteX38" fmla="*/ 718486 w 2667002"/>
                    <a:gd name="connsiteY38" fmla="*/ 404619 h 2667003"/>
                    <a:gd name="connsiteX39" fmla="*/ 593655 w 2667002"/>
                    <a:gd name="connsiteY39" fmla="*/ 499076 h 2667003"/>
                    <a:gd name="connsiteX40" fmla="*/ 384369 w 2667002"/>
                    <a:gd name="connsiteY40" fmla="*/ 395729 h 2667003"/>
                    <a:gd name="connsiteX41" fmla="*/ 273491 w 2667002"/>
                    <a:gd name="connsiteY41" fmla="*/ 524387 h 2667003"/>
                    <a:gd name="connsiteX42" fmla="*/ 405854 w 2667002"/>
                    <a:gd name="connsiteY42" fmla="*/ 715893 h 2667003"/>
                    <a:gd name="connsiteX43" fmla="*/ 333993 w 2667002"/>
                    <a:gd name="connsiteY43" fmla="*/ 839365 h 2667003"/>
                    <a:gd name="connsiteX44" fmla="*/ 102112 w 2667002"/>
                    <a:gd name="connsiteY44" fmla="*/ 821832 h 2667003"/>
                    <a:gd name="connsiteX45" fmla="*/ 46673 w 2667002"/>
                    <a:gd name="connsiteY45" fmla="*/ 983087 h 2667003"/>
                    <a:gd name="connsiteX46" fmla="*/ 242006 w 2667002"/>
                    <a:gd name="connsiteY46" fmla="*/ 1111622 h 2667003"/>
                    <a:gd name="connsiteX47" fmla="*/ 220522 w 2667002"/>
                    <a:gd name="connsiteY47" fmla="*/ 1266703 h 2667003"/>
                    <a:gd name="connsiteX48" fmla="*/ 0 w 2667002"/>
                    <a:gd name="connsiteY48" fmla="*/ 1341034 h 2667003"/>
                    <a:gd name="connsiteX49" fmla="*/ 11360 w 2667002"/>
                    <a:gd name="connsiteY49" fmla="*/ 1509944 h 2667003"/>
                    <a:gd name="connsiteX50" fmla="*/ 240771 w 2667002"/>
                    <a:gd name="connsiteY50" fmla="*/ 1554023 h 2667003"/>
                    <a:gd name="connsiteX51" fmla="*/ 278554 w 2667002"/>
                    <a:gd name="connsiteY51" fmla="*/ 1691448 h 2667003"/>
                    <a:gd name="connsiteX52" fmla="*/ 98284 w 2667002"/>
                    <a:gd name="connsiteY52" fmla="*/ 1843936 h 2667003"/>
                    <a:gd name="connsiteX53" fmla="*/ 173973 w 2667002"/>
                    <a:gd name="connsiteY53" fmla="*/ 1996425 h 2667003"/>
                    <a:gd name="connsiteX54" fmla="*/ 404619 w 2667002"/>
                    <a:gd name="connsiteY54" fmla="*/ 1948518 h 2667003"/>
                    <a:gd name="connsiteX55" fmla="*/ 500433 w 2667002"/>
                    <a:gd name="connsiteY55" fmla="*/ 2073348 h 2667003"/>
                    <a:gd name="connsiteX56" fmla="*/ 395729 w 2667002"/>
                    <a:gd name="connsiteY56" fmla="*/ 2282634 h 2667003"/>
                    <a:gd name="connsiteX57" fmla="*/ 524387 w 2667002"/>
                    <a:gd name="connsiteY57" fmla="*/ 2393512 h 2667003"/>
                    <a:gd name="connsiteX58" fmla="*/ 717127 w 2667002"/>
                    <a:gd name="connsiteY58" fmla="*/ 2261149 h 2667003"/>
                    <a:gd name="connsiteX59" fmla="*/ 840723 w 2667002"/>
                    <a:gd name="connsiteY59" fmla="*/ 2333010 h 2667003"/>
                    <a:gd name="connsiteX60" fmla="*/ 823067 w 2667002"/>
                    <a:gd name="connsiteY60" fmla="*/ 2564891 h 2667003"/>
                    <a:gd name="connsiteX61" fmla="*/ 983087 w 2667002"/>
                    <a:gd name="connsiteY61" fmla="*/ 2620331 h 2667003"/>
                    <a:gd name="connsiteX62" fmla="*/ 1111621 w 2667002"/>
                    <a:gd name="connsiteY62" fmla="*/ 2426232 h 2667003"/>
                    <a:gd name="connsiteX63" fmla="*/ 1266703 w 2667002"/>
                    <a:gd name="connsiteY63" fmla="*/ 2446481 h 2667003"/>
                    <a:gd name="connsiteX64" fmla="*/ 1341033 w 2667002"/>
                    <a:gd name="connsiteY64" fmla="*/ 2667003 h 2667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667002" h="2667003">
                      <a:moveTo>
                        <a:pt x="1341033" y="2667003"/>
                      </a:moveTo>
                      <a:cubicBezTo>
                        <a:pt x="1511178" y="2655643"/>
                        <a:pt x="1511178" y="2655643"/>
                        <a:pt x="1511178" y="2655643"/>
                      </a:cubicBezTo>
                      <a:cubicBezTo>
                        <a:pt x="1554023" y="2426232"/>
                        <a:pt x="1554023" y="2426232"/>
                        <a:pt x="1554023" y="2426232"/>
                      </a:cubicBezTo>
                      <a:cubicBezTo>
                        <a:pt x="1599461" y="2417465"/>
                        <a:pt x="1646133" y="2404871"/>
                        <a:pt x="1691447" y="2389684"/>
                      </a:cubicBezTo>
                      <a:cubicBezTo>
                        <a:pt x="1845170" y="2568719"/>
                        <a:pt x="1845170" y="2568719"/>
                        <a:pt x="1845170" y="2568719"/>
                      </a:cubicBezTo>
                      <a:cubicBezTo>
                        <a:pt x="1996424" y="2494389"/>
                        <a:pt x="1996424" y="2494389"/>
                        <a:pt x="1996424" y="2494389"/>
                      </a:cubicBezTo>
                      <a:cubicBezTo>
                        <a:pt x="1948517" y="2262384"/>
                        <a:pt x="1948517" y="2262384"/>
                        <a:pt x="1948517" y="2262384"/>
                      </a:cubicBezTo>
                      <a:cubicBezTo>
                        <a:pt x="1992720" y="2233368"/>
                        <a:pt x="2034330" y="2201882"/>
                        <a:pt x="2073347" y="2166569"/>
                      </a:cubicBezTo>
                      <a:cubicBezTo>
                        <a:pt x="2282633" y="2271274"/>
                        <a:pt x="2282633" y="2271274"/>
                        <a:pt x="2282633" y="2271274"/>
                      </a:cubicBezTo>
                      <a:cubicBezTo>
                        <a:pt x="2393511" y="2142616"/>
                        <a:pt x="2393511" y="2142616"/>
                        <a:pt x="2393511" y="2142616"/>
                      </a:cubicBezTo>
                      <a:cubicBezTo>
                        <a:pt x="2262383" y="1949875"/>
                        <a:pt x="2262383" y="1949875"/>
                        <a:pt x="2262383" y="1949875"/>
                      </a:cubicBezTo>
                      <a:cubicBezTo>
                        <a:pt x="2288930" y="1910735"/>
                        <a:pt x="2311525" y="1869124"/>
                        <a:pt x="2333010" y="1827638"/>
                      </a:cubicBezTo>
                      <a:cubicBezTo>
                        <a:pt x="2566125" y="1843936"/>
                        <a:pt x="2566125" y="1843936"/>
                        <a:pt x="2566125" y="1843936"/>
                      </a:cubicBezTo>
                      <a:cubicBezTo>
                        <a:pt x="2620330" y="1683916"/>
                        <a:pt x="2620330" y="1683916"/>
                        <a:pt x="2620330" y="1683916"/>
                      </a:cubicBezTo>
                      <a:cubicBezTo>
                        <a:pt x="2426231" y="1555381"/>
                        <a:pt x="2426231" y="1555381"/>
                        <a:pt x="2426231" y="1555381"/>
                      </a:cubicBezTo>
                      <a:cubicBezTo>
                        <a:pt x="2436356" y="1503646"/>
                        <a:pt x="2442653" y="1452035"/>
                        <a:pt x="2446481" y="1400300"/>
                      </a:cubicBezTo>
                      <a:cubicBezTo>
                        <a:pt x="2667002" y="1325969"/>
                        <a:pt x="2667002" y="1325969"/>
                        <a:pt x="2667002" y="1325969"/>
                      </a:cubicBezTo>
                      <a:cubicBezTo>
                        <a:pt x="2655643" y="1155825"/>
                        <a:pt x="2655643" y="1155825"/>
                        <a:pt x="2655643" y="1155825"/>
                      </a:cubicBezTo>
                      <a:cubicBezTo>
                        <a:pt x="2426231" y="1112980"/>
                        <a:pt x="2426231" y="1112980"/>
                        <a:pt x="2426231" y="1112980"/>
                      </a:cubicBezTo>
                      <a:cubicBezTo>
                        <a:pt x="2417465" y="1067542"/>
                        <a:pt x="2404870" y="1020869"/>
                        <a:pt x="2389683" y="975555"/>
                      </a:cubicBezTo>
                      <a:cubicBezTo>
                        <a:pt x="2568718" y="821832"/>
                        <a:pt x="2568718" y="821832"/>
                        <a:pt x="2568718" y="821832"/>
                      </a:cubicBezTo>
                      <a:cubicBezTo>
                        <a:pt x="2494388" y="670578"/>
                        <a:pt x="2494388" y="670578"/>
                        <a:pt x="2494388" y="670578"/>
                      </a:cubicBezTo>
                      <a:cubicBezTo>
                        <a:pt x="2262383" y="718485"/>
                        <a:pt x="2262383" y="718485"/>
                        <a:pt x="2262383" y="718485"/>
                      </a:cubicBezTo>
                      <a:cubicBezTo>
                        <a:pt x="2233367" y="674282"/>
                        <a:pt x="2201882" y="632672"/>
                        <a:pt x="2167927" y="593655"/>
                      </a:cubicBezTo>
                      <a:cubicBezTo>
                        <a:pt x="2271273" y="384369"/>
                        <a:pt x="2271273" y="384369"/>
                        <a:pt x="2271273" y="384369"/>
                      </a:cubicBezTo>
                      <a:cubicBezTo>
                        <a:pt x="2142615" y="273491"/>
                        <a:pt x="2142615" y="273491"/>
                        <a:pt x="2142615" y="273491"/>
                      </a:cubicBezTo>
                      <a:cubicBezTo>
                        <a:pt x="1951110" y="404619"/>
                        <a:pt x="1951110" y="404619"/>
                        <a:pt x="1951110" y="404619"/>
                      </a:cubicBezTo>
                      <a:cubicBezTo>
                        <a:pt x="1910734" y="379430"/>
                        <a:pt x="1869124" y="355477"/>
                        <a:pt x="1827637" y="333993"/>
                      </a:cubicBezTo>
                      <a:cubicBezTo>
                        <a:pt x="1845170" y="100877"/>
                        <a:pt x="1845170" y="100877"/>
                        <a:pt x="1845170" y="100877"/>
                      </a:cubicBezTo>
                      <a:cubicBezTo>
                        <a:pt x="1683916" y="46672"/>
                        <a:pt x="1683916" y="46672"/>
                        <a:pt x="1683916" y="46672"/>
                      </a:cubicBezTo>
                      <a:cubicBezTo>
                        <a:pt x="1555381" y="240771"/>
                        <a:pt x="1555381" y="240771"/>
                        <a:pt x="1555381" y="240771"/>
                      </a:cubicBezTo>
                      <a:cubicBezTo>
                        <a:pt x="1504881" y="230646"/>
                        <a:pt x="1452035" y="224349"/>
                        <a:pt x="1400300" y="220521"/>
                      </a:cubicBezTo>
                      <a:cubicBezTo>
                        <a:pt x="1325969" y="0"/>
                        <a:pt x="1325969" y="0"/>
                        <a:pt x="1325969" y="0"/>
                      </a:cubicBezTo>
                      <a:cubicBezTo>
                        <a:pt x="1157059" y="11359"/>
                        <a:pt x="1157059" y="11359"/>
                        <a:pt x="1157059" y="11359"/>
                      </a:cubicBezTo>
                      <a:cubicBezTo>
                        <a:pt x="1114214" y="240771"/>
                        <a:pt x="1114214" y="240771"/>
                        <a:pt x="1114214" y="240771"/>
                      </a:cubicBezTo>
                      <a:cubicBezTo>
                        <a:pt x="1067542" y="249537"/>
                        <a:pt x="1020869" y="262132"/>
                        <a:pt x="975555" y="277319"/>
                      </a:cubicBezTo>
                      <a:cubicBezTo>
                        <a:pt x="823067" y="98284"/>
                        <a:pt x="823067" y="98284"/>
                        <a:pt x="823067" y="98284"/>
                      </a:cubicBezTo>
                      <a:cubicBezTo>
                        <a:pt x="670578" y="172615"/>
                        <a:pt x="670578" y="172615"/>
                        <a:pt x="670578" y="172615"/>
                      </a:cubicBezTo>
                      <a:cubicBezTo>
                        <a:pt x="718486" y="404619"/>
                        <a:pt x="718486" y="404619"/>
                        <a:pt x="718486" y="404619"/>
                      </a:cubicBezTo>
                      <a:cubicBezTo>
                        <a:pt x="674282" y="433635"/>
                        <a:pt x="632672" y="465121"/>
                        <a:pt x="593655" y="499076"/>
                      </a:cubicBezTo>
                      <a:cubicBezTo>
                        <a:pt x="384369" y="395729"/>
                        <a:pt x="384369" y="395729"/>
                        <a:pt x="384369" y="395729"/>
                      </a:cubicBezTo>
                      <a:cubicBezTo>
                        <a:pt x="273491" y="524387"/>
                        <a:pt x="273491" y="524387"/>
                        <a:pt x="273491" y="524387"/>
                      </a:cubicBezTo>
                      <a:cubicBezTo>
                        <a:pt x="405854" y="715893"/>
                        <a:pt x="405854" y="715893"/>
                        <a:pt x="405854" y="715893"/>
                      </a:cubicBezTo>
                      <a:cubicBezTo>
                        <a:pt x="379431" y="756268"/>
                        <a:pt x="355477" y="797879"/>
                        <a:pt x="333993" y="839365"/>
                      </a:cubicBezTo>
                      <a:cubicBezTo>
                        <a:pt x="102112" y="821832"/>
                        <a:pt x="102112" y="821832"/>
                        <a:pt x="102112" y="821832"/>
                      </a:cubicBezTo>
                      <a:cubicBezTo>
                        <a:pt x="46673" y="983087"/>
                        <a:pt x="46673" y="983087"/>
                        <a:pt x="46673" y="983087"/>
                      </a:cubicBezTo>
                      <a:cubicBezTo>
                        <a:pt x="242006" y="1111622"/>
                        <a:pt x="242006" y="1111622"/>
                        <a:pt x="242006" y="1111622"/>
                      </a:cubicBezTo>
                      <a:cubicBezTo>
                        <a:pt x="230646" y="1163357"/>
                        <a:pt x="224349" y="1214968"/>
                        <a:pt x="220522" y="1266703"/>
                      </a:cubicBezTo>
                      <a:cubicBezTo>
                        <a:pt x="0" y="1341034"/>
                        <a:pt x="0" y="1341034"/>
                        <a:pt x="0" y="1341034"/>
                      </a:cubicBezTo>
                      <a:cubicBezTo>
                        <a:pt x="11360" y="1509944"/>
                        <a:pt x="11360" y="1509944"/>
                        <a:pt x="11360" y="1509944"/>
                      </a:cubicBezTo>
                      <a:cubicBezTo>
                        <a:pt x="240771" y="1554023"/>
                        <a:pt x="240771" y="1554023"/>
                        <a:pt x="240771" y="1554023"/>
                      </a:cubicBezTo>
                      <a:cubicBezTo>
                        <a:pt x="250772" y="1599461"/>
                        <a:pt x="262132" y="1646134"/>
                        <a:pt x="278554" y="1691448"/>
                      </a:cubicBezTo>
                      <a:cubicBezTo>
                        <a:pt x="98284" y="1843936"/>
                        <a:pt x="98284" y="1843936"/>
                        <a:pt x="98284" y="1843936"/>
                      </a:cubicBezTo>
                      <a:cubicBezTo>
                        <a:pt x="173973" y="1996425"/>
                        <a:pt x="173973" y="1996425"/>
                        <a:pt x="173973" y="1996425"/>
                      </a:cubicBezTo>
                      <a:cubicBezTo>
                        <a:pt x="404619" y="1948518"/>
                        <a:pt x="404619" y="1948518"/>
                        <a:pt x="404619" y="1948518"/>
                      </a:cubicBezTo>
                      <a:cubicBezTo>
                        <a:pt x="433635" y="1992721"/>
                        <a:pt x="465120" y="2034331"/>
                        <a:pt x="500433" y="2073348"/>
                      </a:cubicBezTo>
                      <a:cubicBezTo>
                        <a:pt x="395729" y="2282634"/>
                        <a:pt x="395729" y="2282634"/>
                        <a:pt x="395729" y="2282634"/>
                      </a:cubicBezTo>
                      <a:cubicBezTo>
                        <a:pt x="524387" y="2393512"/>
                        <a:pt x="524387" y="2393512"/>
                        <a:pt x="524387" y="2393512"/>
                      </a:cubicBezTo>
                      <a:cubicBezTo>
                        <a:pt x="717127" y="2261149"/>
                        <a:pt x="717127" y="2261149"/>
                        <a:pt x="717127" y="2261149"/>
                      </a:cubicBezTo>
                      <a:cubicBezTo>
                        <a:pt x="756268" y="2287573"/>
                        <a:pt x="797878" y="2311526"/>
                        <a:pt x="840723" y="2333010"/>
                      </a:cubicBezTo>
                      <a:cubicBezTo>
                        <a:pt x="823067" y="2564891"/>
                        <a:pt x="823067" y="2564891"/>
                        <a:pt x="823067" y="2564891"/>
                      </a:cubicBezTo>
                      <a:cubicBezTo>
                        <a:pt x="983087" y="2620331"/>
                        <a:pt x="983087" y="2620331"/>
                        <a:pt x="983087" y="2620331"/>
                      </a:cubicBezTo>
                      <a:cubicBezTo>
                        <a:pt x="1111621" y="2426232"/>
                        <a:pt x="1111621" y="2426232"/>
                        <a:pt x="1111621" y="2426232"/>
                      </a:cubicBezTo>
                      <a:cubicBezTo>
                        <a:pt x="1163356" y="2436357"/>
                        <a:pt x="1214968" y="2442654"/>
                        <a:pt x="1266703" y="2446481"/>
                      </a:cubicBezTo>
                      <a:cubicBezTo>
                        <a:pt x="1341033" y="2667003"/>
                        <a:pt x="1341033" y="2667003"/>
                        <a:pt x="1341033" y="266700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350"/>
                </a:p>
              </p:txBody>
            </p:sp>
            <p:sp>
              <p:nvSpPr>
                <p:cNvPr id="103" name="Shape 384"/>
                <p:cNvSpPr/>
                <p:nvPr/>
              </p:nvSpPr>
              <p:spPr>
                <a:xfrm rot="10800000" flipH="1" flipV="1">
                  <a:off x="3210688" y="4850333"/>
                  <a:ext cx="1828557" cy="18296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100000">
                      <a:srgbClr val="FFFFFF"/>
                    </a:gs>
                  </a:gsLst>
                  <a:lin ang="90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ctr" anchorCtr="1">
                  <a:noAutofit/>
                </a:bodyPr>
                <a:lstStyle/>
                <a:p>
                  <a:r>
                    <a:rPr lang="es-CO" sz="24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11%</a:t>
                  </a:r>
                  <a:endParaRPr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grpSp>
            <p:nvGrpSpPr>
              <p:cNvPr id="93" name="Group 10"/>
              <p:cNvGrpSpPr/>
              <p:nvPr/>
            </p:nvGrpSpPr>
            <p:grpSpPr>
              <a:xfrm>
                <a:off x="4771301" y="2444761"/>
                <a:ext cx="1886790" cy="1886790"/>
                <a:chOff x="2791465" y="4431675"/>
                <a:chExt cx="2667002" cy="2667003"/>
              </a:xfrm>
            </p:grpSpPr>
            <p:sp>
              <p:nvSpPr>
                <p:cNvPr id="100" name="Freeform: Shape 11"/>
                <p:cNvSpPr/>
                <p:nvPr/>
              </p:nvSpPr>
              <p:spPr>
                <a:xfrm rot="10800000" flipH="1">
                  <a:off x="2791465" y="4431675"/>
                  <a:ext cx="2667002" cy="2667003"/>
                </a:xfrm>
                <a:custGeom>
                  <a:avLst/>
                  <a:gdLst>
                    <a:gd name="connsiteX0" fmla="*/ 1341033 w 2667002"/>
                    <a:gd name="connsiteY0" fmla="*/ 2667003 h 2667003"/>
                    <a:gd name="connsiteX1" fmla="*/ 1511178 w 2667002"/>
                    <a:gd name="connsiteY1" fmla="*/ 2655643 h 2667003"/>
                    <a:gd name="connsiteX2" fmla="*/ 1554023 w 2667002"/>
                    <a:gd name="connsiteY2" fmla="*/ 2426232 h 2667003"/>
                    <a:gd name="connsiteX3" fmla="*/ 1691447 w 2667002"/>
                    <a:gd name="connsiteY3" fmla="*/ 2389684 h 2667003"/>
                    <a:gd name="connsiteX4" fmla="*/ 1845170 w 2667002"/>
                    <a:gd name="connsiteY4" fmla="*/ 2568719 h 2667003"/>
                    <a:gd name="connsiteX5" fmla="*/ 1996424 w 2667002"/>
                    <a:gd name="connsiteY5" fmla="*/ 2494389 h 2667003"/>
                    <a:gd name="connsiteX6" fmla="*/ 1948517 w 2667002"/>
                    <a:gd name="connsiteY6" fmla="*/ 2262384 h 2667003"/>
                    <a:gd name="connsiteX7" fmla="*/ 2073347 w 2667002"/>
                    <a:gd name="connsiteY7" fmla="*/ 2166569 h 2667003"/>
                    <a:gd name="connsiteX8" fmla="*/ 2282633 w 2667002"/>
                    <a:gd name="connsiteY8" fmla="*/ 2271274 h 2667003"/>
                    <a:gd name="connsiteX9" fmla="*/ 2393511 w 2667002"/>
                    <a:gd name="connsiteY9" fmla="*/ 2142616 h 2667003"/>
                    <a:gd name="connsiteX10" fmla="*/ 2262383 w 2667002"/>
                    <a:gd name="connsiteY10" fmla="*/ 1949875 h 2667003"/>
                    <a:gd name="connsiteX11" fmla="*/ 2333010 w 2667002"/>
                    <a:gd name="connsiteY11" fmla="*/ 1827638 h 2667003"/>
                    <a:gd name="connsiteX12" fmla="*/ 2566125 w 2667002"/>
                    <a:gd name="connsiteY12" fmla="*/ 1843936 h 2667003"/>
                    <a:gd name="connsiteX13" fmla="*/ 2620330 w 2667002"/>
                    <a:gd name="connsiteY13" fmla="*/ 1683916 h 2667003"/>
                    <a:gd name="connsiteX14" fmla="*/ 2426231 w 2667002"/>
                    <a:gd name="connsiteY14" fmla="*/ 1555381 h 2667003"/>
                    <a:gd name="connsiteX15" fmla="*/ 2446481 w 2667002"/>
                    <a:gd name="connsiteY15" fmla="*/ 1400300 h 2667003"/>
                    <a:gd name="connsiteX16" fmla="*/ 2667002 w 2667002"/>
                    <a:gd name="connsiteY16" fmla="*/ 1325969 h 2667003"/>
                    <a:gd name="connsiteX17" fmla="*/ 2655643 w 2667002"/>
                    <a:gd name="connsiteY17" fmla="*/ 1155825 h 2667003"/>
                    <a:gd name="connsiteX18" fmla="*/ 2426231 w 2667002"/>
                    <a:gd name="connsiteY18" fmla="*/ 1112980 h 2667003"/>
                    <a:gd name="connsiteX19" fmla="*/ 2389683 w 2667002"/>
                    <a:gd name="connsiteY19" fmla="*/ 975555 h 2667003"/>
                    <a:gd name="connsiteX20" fmla="*/ 2568718 w 2667002"/>
                    <a:gd name="connsiteY20" fmla="*/ 821832 h 2667003"/>
                    <a:gd name="connsiteX21" fmla="*/ 2494388 w 2667002"/>
                    <a:gd name="connsiteY21" fmla="*/ 670578 h 2667003"/>
                    <a:gd name="connsiteX22" fmla="*/ 2262383 w 2667002"/>
                    <a:gd name="connsiteY22" fmla="*/ 718485 h 2667003"/>
                    <a:gd name="connsiteX23" fmla="*/ 2167927 w 2667002"/>
                    <a:gd name="connsiteY23" fmla="*/ 593655 h 2667003"/>
                    <a:gd name="connsiteX24" fmla="*/ 2271273 w 2667002"/>
                    <a:gd name="connsiteY24" fmla="*/ 384369 h 2667003"/>
                    <a:gd name="connsiteX25" fmla="*/ 2142615 w 2667002"/>
                    <a:gd name="connsiteY25" fmla="*/ 273491 h 2667003"/>
                    <a:gd name="connsiteX26" fmla="*/ 1951110 w 2667002"/>
                    <a:gd name="connsiteY26" fmla="*/ 404619 h 2667003"/>
                    <a:gd name="connsiteX27" fmla="*/ 1827637 w 2667002"/>
                    <a:gd name="connsiteY27" fmla="*/ 333993 h 2667003"/>
                    <a:gd name="connsiteX28" fmla="*/ 1845170 w 2667002"/>
                    <a:gd name="connsiteY28" fmla="*/ 100877 h 2667003"/>
                    <a:gd name="connsiteX29" fmla="*/ 1683916 w 2667002"/>
                    <a:gd name="connsiteY29" fmla="*/ 46672 h 2667003"/>
                    <a:gd name="connsiteX30" fmla="*/ 1555381 w 2667002"/>
                    <a:gd name="connsiteY30" fmla="*/ 240771 h 2667003"/>
                    <a:gd name="connsiteX31" fmla="*/ 1400300 w 2667002"/>
                    <a:gd name="connsiteY31" fmla="*/ 220521 h 2667003"/>
                    <a:gd name="connsiteX32" fmla="*/ 1325969 w 2667002"/>
                    <a:gd name="connsiteY32" fmla="*/ 0 h 2667003"/>
                    <a:gd name="connsiteX33" fmla="*/ 1157059 w 2667002"/>
                    <a:gd name="connsiteY33" fmla="*/ 11359 h 2667003"/>
                    <a:gd name="connsiteX34" fmla="*/ 1114214 w 2667002"/>
                    <a:gd name="connsiteY34" fmla="*/ 240771 h 2667003"/>
                    <a:gd name="connsiteX35" fmla="*/ 975555 w 2667002"/>
                    <a:gd name="connsiteY35" fmla="*/ 277319 h 2667003"/>
                    <a:gd name="connsiteX36" fmla="*/ 823067 w 2667002"/>
                    <a:gd name="connsiteY36" fmla="*/ 98284 h 2667003"/>
                    <a:gd name="connsiteX37" fmla="*/ 670578 w 2667002"/>
                    <a:gd name="connsiteY37" fmla="*/ 172615 h 2667003"/>
                    <a:gd name="connsiteX38" fmla="*/ 718486 w 2667002"/>
                    <a:gd name="connsiteY38" fmla="*/ 404619 h 2667003"/>
                    <a:gd name="connsiteX39" fmla="*/ 593655 w 2667002"/>
                    <a:gd name="connsiteY39" fmla="*/ 499076 h 2667003"/>
                    <a:gd name="connsiteX40" fmla="*/ 384369 w 2667002"/>
                    <a:gd name="connsiteY40" fmla="*/ 395729 h 2667003"/>
                    <a:gd name="connsiteX41" fmla="*/ 273491 w 2667002"/>
                    <a:gd name="connsiteY41" fmla="*/ 524387 h 2667003"/>
                    <a:gd name="connsiteX42" fmla="*/ 405854 w 2667002"/>
                    <a:gd name="connsiteY42" fmla="*/ 715893 h 2667003"/>
                    <a:gd name="connsiteX43" fmla="*/ 333993 w 2667002"/>
                    <a:gd name="connsiteY43" fmla="*/ 839365 h 2667003"/>
                    <a:gd name="connsiteX44" fmla="*/ 102112 w 2667002"/>
                    <a:gd name="connsiteY44" fmla="*/ 821832 h 2667003"/>
                    <a:gd name="connsiteX45" fmla="*/ 46673 w 2667002"/>
                    <a:gd name="connsiteY45" fmla="*/ 983087 h 2667003"/>
                    <a:gd name="connsiteX46" fmla="*/ 242006 w 2667002"/>
                    <a:gd name="connsiteY46" fmla="*/ 1111622 h 2667003"/>
                    <a:gd name="connsiteX47" fmla="*/ 220522 w 2667002"/>
                    <a:gd name="connsiteY47" fmla="*/ 1266703 h 2667003"/>
                    <a:gd name="connsiteX48" fmla="*/ 0 w 2667002"/>
                    <a:gd name="connsiteY48" fmla="*/ 1341034 h 2667003"/>
                    <a:gd name="connsiteX49" fmla="*/ 11360 w 2667002"/>
                    <a:gd name="connsiteY49" fmla="*/ 1509944 h 2667003"/>
                    <a:gd name="connsiteX50" fmla="*/ 240771 w 2667002"/>
                    <a:gd name="connsiteY50" fmla="*/ 1554023 h 2667003"/>
                    <a:gd name="connsiteX51" fmla="*/ 278554 w 2667002"/>
                    <a:gd name="connsiteY51" fmla="*/ 1691448 h 2667003"/>
                    <a:gd name="connsiteX52" fmla="*/ 98284 w 2667002"/>
                    <a:gd name="connsiteY52" fmla="*/ 1843936 h 2667003"/>
                    <a:gd name="connsiteX53" fmla="*/ 173973 w 2667002"/>
                    <a:gd name="connsiteY53" fmla="*/ 1996425 h 2667003"/>
                    <a:gd name="connsiteX54" fmla="*/ 404619 w 2667002"/>
                    <a:gd name="connsiteY54" fmla="*/ 1948518 h 2667003"/>
                    <a:gd name="connsiteX55" fmla="*/ 500433 w 2667002"/>
                    <a:gd name="connsiteY55" fmla="*/ 2073348 h 2667003"/>
                    <a:gd name="connsiteX56" fmla="*/ 395729 w 2667002"/>
                    <a:gd name="connsiteY56" fmla="*/ 2282634 h 2667003"/>
                    <a:gd name="connsiteX57" fmla="*/ 524387 w 2667002"/>
                    <a:gd name="connsiteY57" fmla="*/ 2393512 h 2667003"/>
                    <a:gd name="connsiteX58" fmla="*/ 717127 w 2667002"/>
                    <a:gd name="connsiteY58" fmla="*/ 2261149 h 2667003"/>
                    <a:gd name="connsiteX59" fmla="*/ 840723 w 2667002"/>
                    <a:gd name="connsiteY59" fmla="*/ 2333010 h 2667003"/>
                    <a:gd name="connsiteX60" fmla="*/ 823067 w 2667002"/>
                    <a:gd name="connsiteY60" fmla="*/ 2564891 h 2667003"/>
                    <a:gd name="connsiteX61" fmla="*/ 983087 w 2667002"/>
                    <a:gd name="connsiteY61" fmla="*/ 2620331 h 2667003"/>
                    <a:gd name="connsiteX62" fmla="*/ 1111621 w 2667002"/>
                    <a:gd name="connsiteY62" fmla="*/ 2426232 h 2667003"/>
                    <a:gd name="connsiteX63" fmla="*/ 1266703 w 2667002"/>
                    <a:gd name="connsiteY63" fmla="*/ 2446481 h 2667003"/>
                    <a:gd name="connsiteX64" fmla="*/ 1341033 w 2667002"/>
                    <a:gd name="connsiteY64" fmla="*/ 2667003 h 2667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667002" h="2667003">
                      <a:moveTo>
                        <a:pt x="1341033" y="2667003"/>
                      </a:moveTo>
                      <a:cubicBezTo>
                        <a:pt x="1511178" y="2655643"/>
                        <a:pt x="1511178" y="2655643"/>
                        <a:pt x="1511178" y="2655643"/>
                      </a:cubicBezTo>
                      <a:cubicBezTo>
                        <a:pt x="1554023" y="2426232"/>
                        <a:pt x="1554023" y="2426232"/>
                        <a:pt x="1554023" y="2426232"/>
                      </a:cubicBezTo>
                      <a:cubicBezTo>
                        <a:pt x="1599461" y="2417465"/>
                        <a:pt x="1646133" y="2404871"/>
                        <a:pt x="1691447" y="2389684"/>
                      </a:cubicBezTo>
                      <a:cubicBezTo>
                        <a:pt x="1845170" y="2568719"/>
                        <a:pt x="1845170" y="2568719"/>
                        <a:pt x="1845170" y="2568719"/>
                      </a:cubicBezTo>
                      <a:cubicBezTo>
                        <a:pt x="1996424" y="2494389"/>
                        <a:pt x="1996424" y="2494389"/>
                        <a:pt x="1996424" y="2494389"/>
                      </a:cubicBezTo>
                      <a:cubicBezTo>
                        <a:pt x="1948517" y="2262384"/>
                        <a:pt x="1948517" y="2262384"/>
                        <a:pt x="1948517" y="2262384"/>
                      </a:cubicBezTo>
                      <a:cubicBezTo>
                        <a:pt x="1992720" y="2233368"/>
                        <a:pt x="2034330" y="2201882"/>
                        <a:pt x="2073347" y="2166569"/>
                      </a:cubicBezTo>
                      <a:cubicBezTo>
                        <a:pt x="2282633" y="2271274"/>
                        <a:pt x="2282633" y="2271274"/>
                        <a:pt x="2282633" y="2271274"/>
                      </a:cubicBezTo>
                      <a:cubicBezTo>
                        <a:pt x="2393511" y="2142616"/>
                        <a:pt x="2393511" y="2142616"/>
                        <a:pt x="2393511" y="2142616"/>
                      </a:cubicBezTo>
                      <a:cubicBezTo>
                        <a:pt x="2262383" y="1949875"/>
                        <a:pt x="2262383" y="1949875"/>
                        <a:pt x="2262383" y="1949875"/>
                      </a:cubicBezTo>
                      <a:cubicBezTo>
                        <a:pt x="2288930" y="1910735"/>
                        <a:pt x="2311525" y="1869124"/>
                        <a:pt x="2333010" y="1827638"/>
                      </a:cubicBezTo>
                      <a:cubicBezTo>
                        <a:pt x="2566125" y="1843936"/>
                        <a:pt x="2566125" y="1843936"/>
                        <a:pt x="2566125" y="1843936"/>
                      </a:cubicBezTo>
                      <a:cubicBezTo>
                        <a:pt x="2620330" y="1683916"/>
                        <a:pt x="2620330" y="1683916"/>
                        <a:pt x="2620330" y="1683916"/>
                      </a:cubicBezTo>
                      <a:cubicBezTo>
                        <a:pt x="2426231" y="1555381"/>
                        <a:pt x="2426231" y="1555381"/>
                        <a:pt x="2426231" y="1555381"/>
                      </a:cubicBezTo>
                      <a:cubicBezTo>
                        <a:pt x="2436356" y="1503646"/>
                        <a:pt x="2442653" y="1452035"/>
                        <a:pt x="2446481" y="1400300"/>
                      </a:cubicBezTo>
                      <a:cubicBezTo>
                        <a:pt x="2667002" y="1325969"/>
                        <a:pt x="2667002" y="1325969"/>
                        <a:pt x="2667002" y="1325969"/>
                      </a:cubicBezTo>
                      <a:cubicBezTo>
                        <a:pt x="2655643" y="1155825"/>
                        <a:pt x="2655643" y="1155825"/>
                        <a:pt x="2655643" y="1155825"/>
                      </a:cubicBezTo>
                      <a:cubicBezTo>
                        <a:pt x="2426231" y="1112980"/>
                        <a:pt x="2426231" y="1112980"/>
                        <a:pt x="2426231" y="1112980"/>
                      </a:cubicBezTo>
                      <a:cubicBezTo>
                        <a:pt x="2417465" y="1067542"/>
                        <a:pt x="2404870" y="1020869"/>
                        <a:pt x="2389683" y="975555"/>
                      </a:cubicBezTo>
                      <a:cubicBezTo>
                        <a:pt x="2568718" y="821832"/>
                        <a:pt x="2568718" y="821832"/>
                        <a:pt x="2568718" y="821832"/>
                      </a:cubicBezTo>
                      <a:cubicBezTo>
                        <a:pt x="2494388" y="670578"/>
                        <a:pt x="2494388" y="670578"/>
                        <a:pt x="2494388" y="670578"/>
                      </a:cubicBezTo>
                      <a:cubicBezTo>
                        <a:pt x="2262383" y="718485"/>
                        <a:pt x="2262383" y="718485"/>
                        <a:pt x="2262383" y="718485"/>
                      </a:cubicBezTo>
                      <a:cubicBezTo>
                        <a:pt x="2233367" y="674282"/>
                        <a:pt x="2201882" y="632672"/>
                        <a:pt x="2167927" y="593655"/>
                      </a:cubicBezTo>
                      <a:cubicBezTo>
                        <a:pt x="2271273" y="384369"/>
                        <a:pt x="2271273" y="384369"/>
                        <a:pt x="2271273" y="384369"/>
                      </a:cubicBezTo>
                      <a:cubicBezTo>
                        <a:pt x="2142615" y="273491"/>
                        <a:pt x="2142615" y="273491"/>
                        <a:pt x="2142615" y="273491"/>
                      </a:cubicBezTo>
                      <a:cubicBezTo>
                        <a:pt x="1951110" y="404619"/>
                        <a:pt x="1951110" y="404619"/>
                        <a:pt x="1951110" y="404619"/>
                      </a:cubicBezTo>
                      <a:cubicBezTo>
                        <a:pt x="1910734" y="379430"/>
                        <a:pt x="1869124" y="355477"/>
                        <a:pt x="1827637" y="333993"/>
                      </a:cubicBezTo>
                      <a:cubicBezTo>
                        <a:pt x="1845170" y="100877"/>
                        <a:pt x="1845170" y="100877"/>
                        <a:pt x="1845170" y="100877"/>
                      </a:cubicBezTo>
                      <a:cubicBezTo>
                        <a:pt x="1683916" y="46672"/>
                        <a:pt x="1683916" y="46672"/>
                        <a:pt x="1683916" y="46672"/>
                      </a:cubicBezTo>
                      <a:cubicBezTo>
                        <a:pt x="1555381" y="240771"/>
                        <a:pt x="1555381" y="240771"/>
                        <a:pt x="1555381" y="240771"/>
                      </a:cubicBezTo>
                      <a:cubicBezTo>
                        <a:pt x="1504881" y="230646"/>
                        <a:pt x="1452035" y="224349"/>
                        <a:pt x="1400300" y="220521"/>
                      </a:cubicBezTo>
                      <a:cubicBezTo>
                        <a:pt x="1325969" y="0"/>
                        <a:pt x="1325969" y="0"/>
                        <a:pt x="1325969" y="0"/>
                      </a:cubicBezTo>
                      <a:cubicBezTo>
                        <a:pt x="1157059" y="11359"/>
                        <a:pt x="1157059" y="11359"/>
                        <a:pt x="1157059" y="11359"/>
                      </a:cubicBezTo>
                      <a:cubicBezTo>
                        <a:pt x="1114214" y="240771"/>
                        <a:pt x="1114214" y="240771"/>
                        <a:pt x="1114214" y="240771"/>
                      </a:cubicBezTo>
                      <a:cubicBezTo>
                        <a:pt x="1067542" y="249537"/>
                        <a:pt x="1020869" y="262132"/>
                        <a:pt x="975555" y="277319"/>
                      </a:cubicBezTo>
                      <a:cubicBezTo>
                        <a:pt x="823067" y="98284"/>
                        <a:pt x="823067" y="98284"/>
                        <a:pt x="823067" y="98284"/>
                      </a:cubicBezTo>
                      <a:cubicBezTo>
                        <a:pt x="670578" y="172615"/>
                        <a:pt x="670578" y="172615"/>
                        <a:pt x="670578" y="172615"/>
                      </a:cubicBezTo>
                      <a:cubicBezTo>
                        <a:pt x="718486" y="404619"/>
                        <a:pt x="718486" y="404619"/>
                        <a:pt x="718486" y="404619"/>
                      </a:cubicBezTo>
                      <a:cubicBezTo>
                        <a:pt x="674282" y="433635"/>
                        <a:pt x="632672" y="465121"/>
                        <a:pt x="593655" y="499076"/>
                      </a:cubicBezTo>
                      <a:cubicBezTo>
                        <a:pt x="384369" y="395729"/>
                        <a:pt x="384369" y="395729"/>
                        <a:pt x="384369" y="395729"/>
                      </a:cubicBezTo>
                      <a:cubicBezTo>
                        <a:pt x="273491" y="524387"/>
                        <a:pt x="273491" y="524387"/>
                        <a:pt x="273491" y="524387"/>
                      </a:cubicBezTo>
                      <a:cubicBezTo>
                        <a:pt x="405854" y="715893"/>
                        <a:pt x="405854" y="715893"/>
                        <a:pt x="405854" y="715893"/>
                      </a:cubicBezTo>
                      <a:cubicBezTo>
                        <a:pt x="379431" y="756268"/>
                        <a:pt x="355477" y="797879"/>
                        <a:pt x="333993" y="839365"/>
                      </a:cubicBezTo>
                      <a:cubicBezTo>
                        <a:pt x="102112" y="821832"/>
                        <a:pt x="102112" y="821832"/>
                        <a:pt x="102112" y="821832"/>
                      </a:cubicBezTo>
                      <a:cubicBezTo>
                        <a:pt x="46673" y="983087"/>
                        <a:pt x="46673" y="983087"/>
                        <a:pt x="46673" y="983087"/>
                      </a:cubicBezTo>
                      <a:cubicBezTo>
                        <a:pt x="242006" y="1111622"/>
                        <a:pt x="242006" y="1111622"/>
                        <a:pt x="242006" y="1111622"/>
                      </a:cubicBezTo>
                      <a:cubicBezTo>
                        <a:pt x="230646" y="1163357"/>
                        <a:pt x="224349" y="1214968"/>
                        <a:pt x="220522" y="1266703"/>
                      </a:cubicBezTo>
                      <a:cubicBezTo>
                        <a:pt x="0" y="1341034"/>
                        <a:pt x="0" y="1341034"/>
                        <a:pt x="0" y="1341034"/>
                      </a:cubicBezTo>
                      <a:cubicBezTo>
                        <a:pt x="11360" y="1509944"/>
                        <a:pt x="11360" y="1509944"/>
                        <a:pt x="11360" y="1509944"/>
                      </a:cubicBezTo>
                      <a:cubicBezTo>
                        <a:pt x="240771" y="1554023"/>
                        <a:pt x="240771" y="1554023"/>
                        <a:pt x="240771" y="1554023"/>
                      </a:cubicBezTo>
                      <a:cubicBezTo>
                        <a:pt x="250772" y="1599461"/>
                        <a:pt x="262132" y="1646134"/>
                        <a:pt x="278554" y="1691448"/>
                      </a:cubicBezTo>
                      <a:cubicBezTo>
                        <a:pt x="98284" y="1843936"/>
                        <a:pt x="98284" y="1843936"/>
                        <a:pt x="98284" y="1843936"/>
                      </a:cubicBezTo>
                      <a:cubicBezTo>
                        <a:pt x="173973" y="1996425"/>
                        <a:pt x="173973" y="1996425"/>
                        <a:pt x="173973" y="1996425"/>
                      </a:cubicBezTo>
                      <a:cubicBezTo>
                        <a:pt x="404619" y="1948518"/>
                        <a:pt x="404619" y="1948518"/>
                        <a:pt x="404619" y="1948518"/>
                      </a:cubicBezTo>
                      <a:cubicBezTo>
                        <a:pt x="433635" y="1992721"/>
                        <a:pt x="465120" y="2034331"/>
                        <a:pt x="500433" y="2073348"/>
                      </a:cubicBezTo>
                      <a:cubicBezTo>
                        <a:pt x="395729" y="2282634"/>
                        <a:pt x="395729" y="2282634"/>
                        <a:pt x="395729" y="2282634"/>
                      </a:cubicBezTo>
                      <a:cubicBezTo>
                        <a:pt x="524387" y="2393512"/>
                        <a:pt x="524387" y="2393512"/>
                        <a:pt x="524387" y="2393512"/>
                      </a:cubicBezTo>
                      <a:cubicBezTo>
                        <a:pt x="717127" y="2261149"/>
                        <a:pt x="717127" y="2261149"/>
                        <a:pt x="717127" y="2261149"/>
                      </a:cubicBezTo>
                      <a:cubicBezTo>
                        <a:pt x="756268" y="2287573"/>
                        <a:pt x="797878" y="2311526"/>
                        <a:pt x="840723" y="2333010"/>
                      </a:cubicBezTo>
                      <a:cubicBezTo>
                        <a:pt x="823067" y="2564891"/>
                        <a:pt x="823067" y="2564891"/>
                        <a:pt x="823067" y="2564891"/>
                      </a:cubicBezTo>
                      <a:cubicBezTo>
                        <a:pt x="983087" y="2620331"/>
                        <a:pt x="983087" y="2620331"/>
                        <a:pt x="983087" y="2620331"/>
                      </a:cubicBezTo>
                      <a:cubicBezTo>
                        <a:pt x="1111621" y="2426232"/>
                        <a:pt x="1111621" y="2426232"/>
                        <a:pt x="1111621" y="2426232"/>
                      </a:cubicBezTo>
                      <a:cubicBezTo>
                        <a:pt x="1163356" y="2436357"/>
                        <a:pt x="1214968" y="2442654"/>
                        <a:pt x="1266703" y="2446481"/>
                      </a:cubicBezTo>
                      <a:cubicBezTo>
                        <a:pt x="1341033" y="2667003"/>
                        <a:pt x="1341033" y="2667003"/>
                        <a:pt x="1341033" y="2667003"/>
                      </a:cubicBezTo>
                      <a:close/>
                    </a:path>
                  </a:pathLst>
                </a:custGeom>
                <a:solidFill>
                  <a:srgbClr val="F49D1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350"/>
                </a:p>
              </p:txBody>
            </p:sp>
            <p:sp>
              <p:nvSpPr>
                <p:cNvPr id="101" name="Shape 384"/>
                <p:cNvSpPr/>
                <p:nvPr/>
              </p:nvSpPr>
              <p:spPr>
                <a:xfrm rot="10800000" flipH="1" flipV="1">
                  <a:off x="3210688" y="4850333"/>
                  <a:ext cx="1828557" cy="18296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100000">
                      <a:srgbClr val="FFFFFF"/>
                    </a:gs>
                  </a:gsLst>
                  <a:lin ang="90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ctr" anchorCtr="1">
                  <a:noAutofit/>
                </a:bodyPr>
                <a:lstStyle/>
                <a:p>
                  <a:r>
                    <a:rPr lang="es-CO" sz="24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11%</a:t>
                  </a:r>
                  <a:endParaRPr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grpSp>
            <p:nvGrpSpPr>
              <p:cNvPr id="94" name="Group 13"/>
              <p:cNvGrpSpPr/>
              <p:nvPr/>
            </p:nvGrpSpPr>
            <p:grpSpPr>
              <a:xfrm>
                <a:off x="6992867" y="2444761"/>
                <a:ext cx="1886790" cy="1886790"/>
                <a:chOff x="2791465" y="4431675"/>
                <a:chExt cx="2667002" cy="2667003"/>
              </a:xfrm>
            </p:grpSpPr>
            <p:sp>
              <p:nvSpPr>
                <p:cNvPr id="98" name="Freeform: Shape 14"/>
                <p:cNvSpPr/>
                <p:nvPr/>
              </p:nvSpPr>
              <p:spPr>
                <a:xfrm rot="10800000" flipH="1">
                  <a:off x="2791465" y="4431675"/>
                  <a:ext cx="2667002" cy="2667003"/>
                </a:xfrm>
                <a:custGeom>
                  <a:avLst/>
                  <a:gdLst>
                    <a:gd name="connsiteX0" fmla="*/ 1341033 w 2667002"/>
                    <a:gd name="connsiteY0" fmla="*/ 2667003 h 2667003"/>
                    <a:gd name="connsiteX1" fmla="*/ 1511178 w 2667002"/>
                    <a:gd name="connsiteY1" fmla="*/ 2655643 h 2667003"/>
                    <a:gd name="connsiteX2" fmla="*/ 1554023 w 2667002"/>
                    <a:gd name="connsiteY2" fmla="*/ 2426232 h 2667003"/>
                    <a:gd name="connsiteX3" fmla="*/ 1691447 w 2667002"/>
                    <a:gd name="connsiteY3" fmla="*/ 2389684 h 2667003"/>
                    <a:gd name="connsiteX4" fmla="*/ 1845170 w 2667002"/>
                    <a:gd name="connsiteY4" fmla="*/ 2568719 h 2667003"/>
                    <a:gd name="connsiteX5" fmla="*/ 1996424 w 2667002"/>
                    <a:gd name="connsiteY5" fmla="*/ 2494389 h 2667003"/>
                    <a:gd name="connsiteX6" fmla="*/ 1948517 w 2667002"/>
                    <a:gd name="connsiteY6" fmla="*/ 2262384 h 2667003"/>
                    <a:gd name="connsiteX7" fmla="*/ 2073347 w 2667002"/>
                    <a:gd name="connsiteY7" fmla="*/ 2166569 h 2667003"/>
                    <a:gd name="connsiteX8" fmla="*/ 2282633 w 2667002"/>
                    <a:gd name="connsiteY8" fmla="*/ 2271274 h 2667003"/>
                    <a:gd name="connsiteX9" fmla="*/ 2393511 w 2667002"/>
                    <a:gd name="connsiteY9" fmla="*/ 2142616 h 2667003"/>
                    <a:gd name="connsiteX10" fmla="*/ 2262383 w 2667002"/>
                    <a:gd name="connsiteY10" fmla="*/ 1949875 h 2667003"/>
                    <a:gd name="connsiteX11" fmla="*/ 2333010 w 2667002"/>
                    <a:gd name="connsiteY11" fmla="*/ 1827638 h 2667003"/>
                    <a:gd name="connsiteX12" fmla="*/ 2566125 w 2667002"/>
                    <a:gd name="connsiteY12" fmla="*/ 1843936 h 2667003"/>
                    <a:gd name="connsiteX13" fmla="*/ 2620330 w 2667002"/>
                    <a:gd name="connsiteY13" fmla="*/ 1683916 h 2667003"/>
                    <a:gd name="connsiteX14" fmla="*/ 2426231 w 2667002"/>
                    <a:gd name="connsiteY14" fmla="*/ 1555381 h 2667003"/>
                    <a:gd name="connsiteX15" fmla="*/ 2446481 w 2667002"/>
                    <a:gd name="connsiteY15" fmla="*/ 1400300 h 2667003"/>
                    <a:gd name="connsiteX16" fmla="*/ 2667002 w 2667002"/>
                    <a:gd name="connsiteY16" fmla="*/ 1325969 h 2667003"/>
                    <a:gd name="connsiteX17" fmla="*/ 2655643 w 2667002"/>
                    <a:gd name="connsiteY17" fmla="*/ 1155825 h 2667003"/>
                    <a:gd name="connsiteX18" fmla="*/ 2426231 w 2667002"/>
                    <a:gd name="connsiteY18" fmla="*/ 1112980 h 2667003"/>
                    <a:gd name="connsiteX19" fmla="*/ 2389683 w 2667002"/>
                    <a:gd name="connsiteY19" fmla="*/ 975555 h 2667003"/>
                    <a:gd name="connsiteX20" fmla="*/ 2568718 w 2667002"/>
                    <a:gd name="connsiteY20" fmla="*/ 821832 h 2667003"/>
                    <a:gd name="connsiteX21" fmla="*/ 2494388 w 2667002"/>
                    <a:gd name="connsiteY21" fmla="*/ 670578 h 2667003"/>
                    <a:gd name="connsiteX22" fmla="*/ 2262383 w 2667002"/>
                    <a:gd name="connsiteY22" fmla="*/ 718485 h 2667003"/>
                    <a:gd name="connsiteX23" fmla="*/ 2167927 w 2667002"/>
                    <a:gd name="connsiteY23" fmla="*/ 593655 h 2667003"/>
                    <a:gd name="connsiteX24" fmla="*/ 2271273 w 2667002"/>
                    <a:gd name="connsiteY24" fmla="*/ 384369 h 2667003"/>
                    <a:gd name="connsiteX25" fmla="*/ 2142615 w 2667002"/>
                    <a:gd name="connsiteY25" fmla="*/ 273491 h 2667003"/>
                    <a:gd name="connsiteX26" fmla="*/ 1951110 w 2667002"/>
                    <a:gd name="connsiteY26" fmla="*/ 404619 h 2667003"/>
                    <a:gd name="connsiteX27" fmla="*/ 1827637 w 2667002"/>
                    <a:gd name="connsiteY27" fmla="*/ 333993 h 2667003"/>
                    <a:gd name="connsiteX28" fmla="*/ 1845170 w 2667002"/>
                    <a:gd name="connsiteY28" fmla="*/ 100877 h 2667003"/>
                    <a:gd name="connsiteX29" fmla="*/ 1683916 w 2667002"/>
                    <a:gd name="connsiteY29" fmla="*/ 46672 h 2667003"/>
                    <a:gd name="connsiteX30" fmla="*/ 1555381 w 2667002"/>
                    <a:gd name="connsiteY30" fmla="*/ 240771 h 2667003"/>
                    <a:gd name="connsiteX31" fmla="*/ 1400300 w 2667002"/>
                    <a:gd name="connsiteY31" fmla="*/ 220521 h 2667003"/>
                    <a:gd name="connsiteX32" fmla="*/ 1325969 w 2667002"/>
                    <a:gd name="connsiteY32" fmla="*/ 0 h 2667003"/>
                    <a:gd name="connsiteX33" fmla="*/ 1157059 w 2667002"/>
                    <a:gd name="connsiteY33" fmla="*/ 11359 h 2667003"/>
                    <a:gd name="connsiteX34" fmla="*/ 1114214 w 2667002"/>
                    <a:gd name="connsiteY34" fmla="*/ 240771 h 2667003"/>
                    <a:gd name="connsiteX35" fmla="*/ 975555 w 2667002"/>
                    <a:gd name="connsiteY35" fmla="*/ 277319 h 2667003"/>
                    <a:gd name="connsiteX36" fmla="*/ 823067 w 2667002"/>
                    <a:gd name="connsiteY36" fmla="*/ 98284 h 2667003"/>
                    <a:gd name="connsiteX37" fmla="*/ 670578 w 2667002"/>
                    <a:gd name="connsiteY37" fmla="*/ 172615 h 2667003"/>
                    <a:gd name="connsiteX38" fmla="*/ 718486 w 2667002"/>
                    <a:gd name="connsiteY38" fmla="*/ 404619 h 2667003"/>
                    <a:gd name="connsiteX39" fmla="*/ 593655 w 2667002"/>
                    <a:gd name="connsiteY39" fmla="*/ 499076 h 2667003"/>
                    <a:gd name="connsiteX40" fmla="*/ 384369 w 2667002"/>
                    <a:gd name="connsiteY40" fmla="*/ 395729 h 2667003"/>
                    <a:gd name="connsiteX41" fmla="*/ 273491 w 2667002"/>
                    <a:gd name="connsiteY41" fmla="*/ 524387 h 2667003"/>
                    <a:gd name="connsiteX42" fmla="*/ 405854 w 2667002"/>
                    <a:gd name="connsiteY42" fmla="*/ 715893 h 2667003"/>
                    <a:gd name="connsiteX43" fmla="*/ 333993 w 2667002"/>
                    <a:gd name="connsiteY43" fmla="*/ 839365 h 2667003"/>
                    <a:gd name="connsiteX44" fmla="*/ 102112 w 2667002"/>
                    <a:gd name="connsiteY44" fmla="*/ 821832 h 2667003"/>
                    <a:gd name="connsiteX45" fmla="*/ 46673 w 2667002"/>
                    <a:gd name="connsiteY45" fmla="*/ 983087 h 2667003"/>
                    <a:gd name="connsiteX46" fmla="*/ 242006 w 2667002"/>
                    <a:gd name="connsiteY46" fmla="*/ 1111622 h 2667003"/>
                    <a:gd name="connsiteX47" fmla="*/ 220522 w 2667002"/>
                    <a:gd name="connsiteY47" fmla="*/ 1266703 h 2667003"/>
                    <a:gd name="connsiteX48" fmla="*/ 0 w 2667002"/>
                    <a:gd name="connsiteY48" fmla="*/ 1341034 h 2667003"/>
                    <a:gd name="connsiteX49" fmla="*/ 11360 w 2667002"/>
                    <a:gd name="connsiteY49" fmla="*/ 1509944 h 2667003"/>
                    <a:gd name="connsiteX50" fmla="*/ 240771 w 2667002"/>
                    <a:gd name="connsiteY50" fmla="*/ 1554023 h 2667003"/>
                    <a:gd name="connsiteX51" fmla="*/ 278554 w 2667002"/>
                    <a:gd name="connsiteY51" fmla="*/ 1691448 h 2667003"/>
                    <a:gd name="connsiteX52" fmla="*/ 98284 w 2667002"/>
                    <a:gd name="connsiteY52" fmla="*/ 1843936 h 2667003"/>
                    <a:gd name="connsiteX53" fmla="*/ 173973 w 2667002"/>
                    <a:gd name="connsiteY53" fmla="*/ 1996425 h 2667003"/>
                    <a:gd name="connsiteX54" fmla="*/ 404619 w 2667002"/>
                    <a:gd name="connsiteY54" fmla="*/ 1948518 h 2667003"/>
                    <a:gd name="connsiteX55" fmla="*/ 500433 w 2667002"/>
                    <a:gd name="connsiteY55" fmla="*/ 2073348 h 2667003"/>
                    <a:gd name="connsiteX56" fmla="*/ 395729 w 2667002"/>
                    <a:gd name="connsiteY56" fmla="*/ 2282634 h 2667003"/>
                    <a:gd name="connsiteX57" fmla="*/ 524387 w 2667002"/>
                    <a:gd name="connsiteY57" fmla="*/ 2393512 h 2667003"/>
                    <a:gd name="connsiteX58" fmla="*/ 717127 w 2667002"/>
                    <a:gd name="connsiteY58" fmla="*/ 2261149 h 2667003"/>
                    <a:gd name="connsiteX59" fmla="*/ 840723 w 2667002"/>
                    <a:gd name="connsiteY59" fmla="*/ 2333010 h 2667003"/>
                    <a:gd name="connsiteX60" fmla="*/ 823067 w 2667002"/>
                    <a:gd name="connsiteY60" fmla="*/ 2564891 h 2667003"/>
                    <a:gd name="connsiteX61" fmla="*/ 983087 w 2667002"/>
                    <a:gd name="connsiteY61" fmla="*/ 2620331 h 2667003"/>
                    <a:gd name="connsiteX62" fmla="*/ 1111621 w 2667002"/>
                    <a:gd name="connsiteY62" fmla="*/ 2426232 h 2667003"/>
                    <a:gd name="connsiteX63" fmla="*/ 1266703 w 2667002"/>
                    <a:gd name="connsiteY63" fmla="*/ 2446481 h 2667003"/>
                    <a:gd name="connsiteX64" fmla="*/ 1341033 w 2667002"/>
                    <a:gd name="connsiteY64" fmla="*/ 2667003 h 2667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667002" h="2667003">
                      <a:moveTo>
                        <a:pt x="1341033" y="2667003"/>
                      </a:moveTo>
                      <a:cubicBezTo>
                        <a:pt x="1511178" y="2655643"/>
                        <a:pt x="1511178" y="2655643"/>
                        <a:pt x="1511178" y="2655643"/>
                      </a:cubicBezTo>
                      <a:cubicBezTo>
                        <a:pt x="1554023" y="2426232"/>
                        <a:pt x="1554023" y="2426232"/>
                        <a:pt x="1554023" y="2426232"/>
                      </a:cubicBezTo>
                      <a:cubicBezTo>
                        <a:pt x="1599461" y="2417465"/>
                        <a:pt x="1646133" y="2404871"/>
                        <a:pt x="1691447" y="2389684"/>
                      </a:cubicBezTo>
                      <a:cubicBezTo>
                        <a:pt x="1845170" y="2568719"/>
                        <a:pt x="1845170" y="2568719"/>
                        <a:pt x="1845170" y="2568719"/>
                      </a:cubicBezTo>
                      <a:cubicBezTo>
                        <a:pt x="1996424" y="2494389"/>
                        <a:pt x="1996424" y="2494389"/>
                        <a:pt x="1996424" y="2494389"/>
                      </a:cubicBezTo>
                      <a:cubicBezTo>
                        <a:pt x="1948517" y="2262384"/>
                        <a:pt x="1948517" y="2262384"/>
                        <a:pt x="1948517" y="2262384"/>
                      </a:cubicBezTo>
                      <a:cubicBezTo>
                        <a:pt x="1992720" y="2233368"/>
                        <a:pt x="2034330" y="2201882"/>
                        <a:pt x="2073347" y="2166569"/>
                      </a:cubicBezTo>
                      <a:cubicBezTo>
                        <a:pt x="2282633" y="2271274"/>
                        <a:pt x="2282633" y="2271274"/>
                        <a:pt x="2282633" y="2271274"/>
                      </a:cubicBezTo>
                      <a:cubicBezTo>
                        <a:pt x="2393511" y="2142616"/>
                        <a:pt x="2393511" y="2142616"/>
                        <a:pt x="2393511" y="2142616"/>
                      </a:cubicBezTo>
                      <a:cubicBezTo>
                        <a:pt x="2262383" y="1949875"/>
                        <a:pt x="2262383" y="1949875"/>
                        <a:pt x="2262383" y="1949875"/>
                      </a:cubicBezTo>
                      <a:cubicBezTo>
                        <a:pt x="2288930" y="1910735"/>
                        <a:pt x="2311525" y="1869124"/>
                        <a:pt x="2333010" y="1827638"/>
                      </a:cubicBezTo>
                      <a:cubicBezTo>
                        <a:pt x="2566125" y="1843936"/>
                        <a:pt x="2566125" y="1843936"/>
                        <a:pt x="2566125" y="1843936"/>
                      </a:cubicBezTo>
                      <a:cubicBezTo>
                        <a:pt x="2620330" y="1683916"/>
                        <a:pt x="2620330" y="1683916"/>
                        <a:pt x="2620330" y="1683916"/>
                      </a:cubicBezTo>
                      <a:cubicBezTo>
                        <a:pt x="2426231" y="1555381"/>
                        <a:pt x="2426231" y="1555381"/>
                        <a:pt x="2426231" y="1555381"/>
                      </a:cubicBezTo>
                      <a:cubicBezTo>
                        <a:pt x="2436356" y="1503646"/>
                        <a:pt x="2442653" y="1452035"/>
                        <a:pt x="2446481" y="1400300"/>
                      </a:cubicBezTo>
                      <a:cubicBezTo>
                        <a:pt x="2667002" y="1325969"/>
                        <a:pt x="2667002" y="1325969"/>
                        <a:pt x="2667002" y="1325969"/>
                      </a:cubicBezTo>
                      <a:cubicBezTo>
                        <a:pt x="2655643" y="1155825"/>
                        <a:pt x="2655643" y="1155825"/>
                        <a:pt x="2655643" y="1155825"/>
                      </a:cubicBezTo>
                      <a:cubicBezTo>
                        <a:pt x="2426231" y="1112980"/>
                        <a:pt x="2426231" y="1112980"/>
                        <a:pt x="2426231" y="1112980"/>
                      </a:cubicBezTo>
                      <a:cubicBezTo>
                        <a:pt x="2417465" y="1067542"/>
                        <a:pt x="2404870" y="1020869"/>
                        <a:pt x="2389683" y="975555"/>
                      </a:cubicBezTo>
                      <a:cubicBezTo>
                        <a:pt x="2568718" y="821832"/>
                        <a:pt x="2568718" y="821832"/>
                        <a:pt x="2568718" y="821832"/>
                      </a:cubicBezTo>
                      <a:cubicBezTo>
                        <a:pt x="2494388" y="670578"/>
                        <a:pt x="2494388" y="670578"/>
                        <a:pt x="2494388" y="670578"/>
                      </a:cubicBezTo>
                      <a:cubicBezTo>
                        <a:pt x="2262383" y="718485"/>
                        <a:pt x="2262383" y="718485"/>
                        <a:pt x="2262383" y="718485"/>
                      </a:cubicBezTo>
                      <a:cubicBezTo>
                        <a:pt x="2233367" y="674282"/>
                        <a:pt x="2201882" y="632672"/>
                        <a:pt x="2167927" y="593655"/>
                      </a:cubicBezTo>
                      <a:cubicBezTo>
                        <a:pt x="2271273" y="384369"/>
                        <a:pt x="2271273" y="384369"/>
                        <a:pt x="2271273" y="384369"/>
                      </a:cubicBezTo>
                      <a:cubicBezTo>
                        <a:pt x="2142615" y="273491"/>
                        <a:pt x="2142615" y="273491"/>
                        <a:pt x="2142615" y="273491"/>
                      </a:cubicBezTo>
                      <a:cubicBezTo>
                        <a:pt x="1951110" y="404619"/>
                        <a:pt x="1951110" y="404619"/>
                        <a:pt x="1951110" y="404619"/>
                      </a:cubicBezTo>
                      <a:cubicBezTo>
                        <a:pt x="1910734" y="379430"/>
                        <a:pt x="1869124" y="355477"/>
                        <a:pt x="1827637" y="333993"/>
                      </a:cubicBezTo>
                      <a:cubicBezTo>
                        <a:pt x="1845170" y="100877"/>
                        <a:pt x="1845170" y="100877"/>
                        <a:pt x="1845170" y="100877"/>
                      </a:cubicBezTo>
                      <a:cubicBezTo>
                        <a:pt x="1683916" y="46672"/>
                        <a:pt x="1683916" y="46672"/>
                        <a:pt x="1683916" y="46672"/>
                      </a:cubicBezTo>
                      <a:cubicBezTo>
                        <a:pt x="1555381" y="240771"/>
                        <a:pt x="1555381" y="240771"/>
                        <a:pt x="1555381" y="240771"/>
                      </a:cubicBezTo>
                      <a:cubicBezTo>
                        <a:pt x="1504881" y="230646"/>
                        <a:pt x="1452035" y="224349"/>
                        <a:pt x="1400300" y="220521"/>
                      </a:cubicBezTo>
                      <a:cubicBezTo>
                        <a:pt x="1325969" y="0"/>
                        <a:pt x="1325969" y="0"/>
                        <a:pt x="1325969" y="0"/>
                      </a:cubicBezTo>
                      <a:cubicBezTo>
                        <a:pt x="1157059" y="11359"/>
                        <a:pt x="1157059" y="11359"/>
                        <a:pt x="1157059" y="11359"/>
                      </a:cubicBezTo>
                      <a:cubicBezTo>
                        <a:pt x="1114214" y="240771"/>
                        <a:pt x="1114214" y="240771"/>
                        <a:pt x="1114214" y="240771"/>
                      </a:cubicBezTo>
                      <a:cubicBezTo>
                        <a:pt x="1067542" y="249537"/>
                        <a:pt x="1020869" y="262132"/>
                        <a:pt x="975555" y="277319"/>
                      </a:cubicBezTo>
                      <a:cubicBezTo>
                        <a:pt x="823067" y="98284"/>
                        <a:pt x="823067" y="98284"/>
                        <a:pt x="823067" y="98284"/>
                      </a:cubicBezTo>
                      <a:cubicBezTo>
                        <a:pt x="670578" y="172615"/>
                        <a:pt x="670578" y="172615"/>
                        <a:pt x="670578" y="172615"/>
                      </a:cubicBezTo>
                      <a:cubicBezTo>
                        <a:pt x="718486" y="404619"/>
                        <a:pt x="718486" y="404619"/>
                        <a:pt x="718486" y="404619"/>
                      </a:cubicBezTo>
                      <a:cubicBezTo>
                        <a:pt x="674282" y="433635"/>
                        <a:pt x="632672" y="465121"/>
                        <a:pt x="593655" y="499076"/>
                      </a:cubicBezTo>
                      <a:cubicBezTo>
                        <a:pt x="384369" y="395729"/>
                        <a:pt x="384369" y="395729"/>
                        <a:pt x="384369" y="395729"/>
                      </a:cubicBezTo>
                      <a:cubicBezTo>
                        <a:pt x="273491" y="524387"/>
                        <a:pt x="273491" y="524387"/>
                        <a:pt x="273491" y="524387"/>
                      </a:cubicBezTo>
                      <a:cubicBezTo>
                        <a:pt x="405854" y="715893"/>
                        <a:pt x="405854" y="715893"/>
                        <a:pt x="405854" y="715893"/>
                      </a:cubicBezTo>
                      <a:cubicBezTo>
                        <a:pt x="379431" y="756268"/>
                        <a:pt x="355477" y="797879"/>
                        <a:pt x="333993" y="839365"/>
                      </a:cubicBezTo>
                      <a:cubicBezTo>
                        <a:pt x="102112" y="821832"/>
                        <a:pt x="102112" y="821832"/>
                        <a:pt x="102112" y="821832"/>
                      </a:cubicBezTo>
                      <a:cubicBezTo>
                        <a:pt x="46673" y="983087"/>
                        <a:pt x="46673" y="983087"/>
                        <a:pt x="46673" y="983087"/>
                      </a:cubicBezTo>
                      <a:cubicBezTo>
                        <a:pt x="242006" y="1111622"/>
                        <a:pt x="242006" y="1111622"/>
                        <a:pt x="242006" y="1111622"/>
                      </a:cubicBezTo>
                      <a:cubicBezTo>
                        <a:pt x="230646" y="1163357"/>
                        <a:pt x="224349" y="1214968"/>
                        <a:pt x="220522" y="1266703"/>
                      </a:cubicBezTo>
                      <a:cubicBezTo>
                        <a:pt x="0" y="1341034"/>
                        <a:pt x="0" y="1341034"/>
                        <a:pt x="0" y="1341034"/>
                      </a:cubicBezTo>
                      <a:cubicBezTo>
                        <a:pt x="11360" y="1509944"/>
                        <a:pt x="11360" y="1509944"/>
                        <a:pt x="11360" y="1509944"/>
                      </a:cubicBezTo>
                      <a:cubicBezTo>
                        <a:pt x="240771" y="1554023"/>
                        <a:pt x="240771" y="1554023"/>
                        <a:pt x="240771" y="1554023"/>
                      </a:cubicBezTo>
                      <a:cubicBezTo>
                        <a:pt x="250772" y="1599461"/>
                        <a:pt x="262132" y="1646134"/>
                        <a:pt x="278554" y="1691448"/>
                      </a:cubicBezTo>
                      <a:cubicBezTo>
                        <a:pt x="98284" y="1843936"/>
                        <a:pt x="98284" y="1843936"/>
                        <a:pt x="98284" y="1843936"/>
                      </a:cubicBezTo>
                      <a:cubicBezTo>
                        <a:pt x="173973" y="1996425"/>
                        <a:pt x="173973" y="1996425"/>
                        <a:pt x="173973" y="1996425"/>
                      </a:cubicBezTo>
                      <a:cubicBezTo>
                        <a:pt x="404619" y="1948518"/>
                        <a:pt x="404619" y="1948518"/>
                        <a:pt x="404619" y="1948518"/>
                      </a:cubicBezTo>
                      <a:cubicBezTo>
                        <a:pt x="433635" y="1992721"/>
                        <a:pt x="465120" y="2034331"/>
                        <a:pt x="500433" y="2073348"/>
                      </a:cubicBezTo>
                      <a:cubicBezTo>
                        <a:pt x="395729" y="2282634"/>
                        <a:pt x="395729" y="2282634"/>
                        <a:pt x="395729" y="2282634"/>
                      </a:cubicBezTo>
                      <a:cubicBezTo>
                        <a:pt x="524387" y="2393512"/>
                        <a:pt x="524387" y="2393512"/>
                        <a:pt x="524387" y="2393512"/>
                      </a:cubicBezTo>
                      <a:cubicBezTo>
                        <a:pt x="717127" y="2261149"/>
                        <a:pt x="717127" y="2261149"/>
                        <a:pt x="717127" y="2261149"/>
                      </a:cubicBezTo>
                      <a:cubicBezTo>
                        <a:pt x="756268" y="2287573"/>
                        <a:pt x="797878" y="2311526"/>
                        <a:pt x="840723" y="2333010"/>
                      </a:cubicBezTo>
                      <a:cubicBezTo>
                        <a:pt x="823067" y="2564891"/>
                        <a:pt x="823067" y="2564891"/>
                        <a:pt x="823067" y="2564891"/>
                      </a:cubicBezTo>
                      <a:cubicBezTo>
                        <a:pt x="983087" y="2620331"/>
                        <a:pt x="983087" y="2620331"/>
                        <a:pt x="983087" y="2620331"/>
                      </a:cubicBezTo>
                      <a:cubicBezTo>
                        <a:pt x="1111621" y="2426232"/>
                        <a:pt x="1111621" y="2426232"/>
                        <a:pt x="1111621" y="2426232"/>
                      </a:cubicBezTo>
                      <a:cubicBezTo>
                        <a:pt x="1163356" y="2436357"/>
                        <a:pt x="1214968" y="2442654"/>
                        <a:pt x="1266703" y="2446481"/>
                      </a:cubicBezTo>
                      <a:cubicBezTo>
                        <a:pt x="1341033" y="2667003"/>
                        <a:pt x="1341033" y="2667003"/>
                        <a:pt x="1341033" y="266700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350"/>
                </a:p>
              </p:txBody>
            </p:sp>
            <p:sp>
              <p:nvSpPr>
                <p:cNvPr id="99" name="Shape 384"/>
                <p:cNvSpPr/>
                <p:nvPr/>
              </p:nvSpPr>
              <p:spPr>
                <a:xfrm rot="10800000" flipH="1" flipV="1">
                  <a:off x="3210688" y="4850333"/>
                  <a:ext cx="1828557" cy="18296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100000">
                      <a:srgbClr val="FFFFFF"/>
                    </a:gs>
                  </a:gsLst>
                  <a:lin ang="90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ctr" anchorCtr="1">
                  <a:noAutofit/>
                </a:bodyPr>
                <a:lstStyle/>
                <a:p>
                  <a:r>
                    <a:rPr lang="es-CO" sz="2400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12%</a:t>
                  </a:r>
                  <a:endParaRPr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  <p:grpSp>
            <p:nvGrpSpPr>
              <p:cNvPr id="95" name="Group 16"/>
              <p:cNvGrpSpPr/>
              <p:nvPr/>
            </p:nvGrpSpPr>
            <p:grpSpPr>
              <a:xfrm>
                <a:off x="9214432" y="2444761"/>
                <a:ext cx="1886790" cy="1886790"/>
                <a:chOff x="2791465" y="4431675"/>
                <a:chExt cx="2667002" cy="2667003"/>
              </a:xfrm>
            </p:grpSpPr>
            <p:sp>
              <p:nvSpPr>
                <p:cNvPr id="96" name="Freeform: Shape 17"/>
                <p:cNvSpPr/>
                <p:nvPr/>
              </p:nvSpPr>
              <p:spPr>
                <a:xfrm rot="10800000" flipH="1">
                  <a:off x="2791465" y="4431675"/>
                  <a:ext cx="2667002" cy="2667003"/>
                </a:xfrm>
                <a:custGeom>
                  <a:avLst/>
                  <a:gdLst>
                    <a:gd name="connsiteX0" fmla="*/ 1341033 w 2667002"/>
                    <a:gd name="connsiteY0" fmla="*/ 2667003 h 2667003"/>
                    <a:gd name="connsiteX1" fmla="*/ 1511178 w 2667002"/>
                    <a:gd name="connsiteY1" fmla="*/ 2655643 h 2667003"/>
                    <a:gd name="connsiteX2" fmla="*/ 1554023 w 2667002"/>
                    <a:gd name="connsiteY2" fmla="*/ 2426232 h 2667003"/>
                    <a:gd name="connsiteX3" fmla="*/ 1691447 w 2667002"/>
                    <a:gd name="connsiteY3" fmla="*/ 2389684 h 2667003"/>
                    <a:gd name="connsiteX4" fmla="*/ 1845170 w 2667002"/>
                    <a:gd name="connsiteY4" fmla="*/ 2568719 h 2667003"/>
                    <a:gd name="connsiteX5" fmla="*/ 1996424 w 2667002"/>
                    <a:gd name="connsiteY5" fmla="*/ 2494389 h 2667003"/>
                    <a:gd name="connsiteX6" fmla="*/ 1948517 w 2667002"/>
                    <a:gd name="connsiteY6" fmla="*/ 2262384 h 2667003"/>
                    <a:gd name="connsiteX7" fmla="*/ 2073347 w 2667002"/>
                    <a:gd name="connsiteY7" fmla="*/ 2166569 h 2667003"/>
                    <a:gd name="connsiteX8" fmla="*/ 2282633 w 2667002"/>
                    <a:gd name="connsiteY8" fmla="*/ 2271274 h 2667003"/>
                    <a:gd name="connsiteX9" fmla="*/ 2393511 w 2667002"/>
                    <a:gd name="connsiteY9" fmla="*/ 2142616 h 2667003"/>
                    <a:gd name="connsiteX10" fmla="*/ 2262383 w 2667002"/>
                    <a:gd name="connsiteY10" fmla="*/ 1949875 h 2667003"/>
                    <a:gd name="connsiteX11" fmla="*/ 2333010 w 2667002"/>
                    <a:gd name="connsiteY11" fmla="*/ 1827638 h 2667003"/>
                    <a:gd name="connsiteX12" fmla="*/ 2566125 w 2667002"/>
                    <a:gd name="connsiteY12" fmla="*/ 1843936 h 2667003"/>
                    <a:gd name="connsiteX13" fmla="*/ 2620330 w 2667002"/>
                    <a:gd name="connsiteY13" fmla="*/ 1683916 h 2667003"/>
                    <a:gd name="connsiteX14" fmla="*/ 2426231 w 2667002"/>
                    <a:gd name="connsiteY14" fmla="*/ 1555381 h 2667003"/>
                    <a:gd name="connsiteX15" fmla="*/ 2446481 w 2667002"/>
                    <a:gd name="connsiteY15" fmla="*/ 1400300 h 2667003"/>
                    <a:gd name="connsiteX16" fmla="*/ 2667002 w 2667002"/>
                    <a:gd name="connsiteY16" fmla="*/ 1325969 h 2667003"/>
                    <a:gd name="connsiteX17" fmla="*/ 2655643 w 2667002"/>
                    <a:gd name="connsiteY17" fmla="*/ 1155825 h 2667003"/>
                    <a:gd name="connsiteX18" fmla="*/ 2426231 w 2667002"/>
                    <a:gd name="connsiteY18" fmla="*/ 1112980 h 2667003"/>
                    <a:gd name="connsiteX19" fmla="*/ 2389683 w 2667002"/>
                    <a:gd name="connsiteY19" fmla="*/ 975555 h 2667003"/>
                    <a:gd name="connsiteX20" fmla="*/ 2568718 w 2667002"/>
                    <a:gd name="connsiteY20" fmla="*/ 821832 h 2667003"/>
                    <a:gd name="connsiteX21" fmla="*/ 2494388 w 2667002"/>
                    <a:gd name="connsiteY21" fmla="*/ 670578 h 2667003"/>
                    <a:gd name="connsiteX22" fmla="*/ 2262383 w 2667002"/>
                    <a:gd name="connsiteY22" fmla="*/ 718485 h 2667003"/>
                    <a:gd name="connsiteX23" fmla="*/ 2167927 w 2667002"/>
                    <a:gd name="connsiteY23" fmla="*/ 593655 h 2667003"/>
                    <a:gd name="connsiteX24" fmla="*/ 2271273 w 2667002"/>
                    <a:gd name="connsiteY24" fmla="*/ 384369 h 2667003"/>
                    <a:gd name="connsiteX25" fmla="*/ 2142615 w 2667002"/>
                    <a:gd name="connsiteY25" fmla="*/ 273491 h 2667003"/>
                    <a:gd name="connsiteX26" fmla="*/ 1951110 w 2667002"/>
                    <a:gd name="connsiteY26" fmla="*/ 404619 h 2667003"/>
                    <a:gd name="connsiteX27" fmla="*/ 1827637 w 2667002"/>
                    <a:gd name="connsiteY27" fmla="*/ 333993 h 2667003"/>
                    <a:gd name="connsiteX28" fmla="*/ 1845170 w 2667002"/>
                    <a:gd name="connsiteY28" fmla="*/ 100877 h 2667003"/>
                    <a:gd name="connsiteX29" fmla="*/ 1683916 w 2667002"/>
                    <a:gd name="connsiteY29" fmla="*/ 46672 h 2667003"/>
                    <a:gd name="connsiteX30" fmla="*/ 1555381 w 2667002"/>
                    <a:gd name="connsiteY30" fmla="*/ 240771 h 2667003"/>
                    <a:gd name="connsiteX31" fmla="*/ 1400300 w 2667002"/>
                    <a:gd name="connsiteY31" fmla="*/ 220521 h 2667003"/>
                    <a:gd name="connsiteX32" fmla="*/ 1325969 w 2667002"/>
                    <a:gd name="connsiteY32" fmla="*/ 0 h 2667003"/>
                    <a:gd name="connsiteX33" fmla="*/ 1157059 w 2667002"/>
                    <a:gd name="connsiteY33" fmla="*/ 11359 h 2667003"/>
                    <a:gd name="connsiteX34" fmla="*/ 1114214 w 2667002"/>
                    <a:gd name="connsiteY34" fmla="*/ 240771 h 2667003"/>
                    <a:gd name="connsiteX35" fmla="*/ 975555 w 2667002"/>
                    <a:gd name="connsiteY35" fmla="*/ 277319 h 2667003"/>
                    <a:gd name="connsiteX36" fmla="*/ 823067 w 2667002"/>
                    <a:gd name="connsiteY36" fmla="*/ 98284 h 2667003"/>
                    <a:gd name="connsiteX37" fmla="*/ 670578 w 2667002"/>
                    <a:gd name="connsiteY37" fmla="*/ 172615 h 2667003"/>
                    <a:gd name="connsiteX38" fmla="*/ 718486 w 2667002"/>
                    <a:gd name="connsiteY38" fmla="*/ 404619 h 2667003"/>
                    <a:gd name="connsiteX39" fmla="*/ 593655 w 2667002"/>
                    <a:gd name="connsiteY39" fmla="*/ 499076 h 2667003"/>
                    <a:gd name="connsiteX40" fmla="*/ 384369 w 2667002"/>
                    <a:gd name="connsiteY40" fmla="*/ 395729 h 2667003"/>
                    <a:gd name="connsiteX41" fmla="*/ 273491 w 2667002"/>
                    <a:gd name="connsiteY41" fmla="*/ 524387 h 2667003"/>
                    <a:gd name="connsiteX42" fmla="*/ 405854 w 2667002"/>
                    <a:gd name="connsiteY42" fmla="*/ 715893 h 2667003"/>
                    <a:gd name="connsiteX43" fmla="*/ 333993 w 2667002"/>
                    <a:gd name="connsiteY43" fmla="*/ 839365 h 2667003"/>
                    <a:gd name="connsiteX44" fmla="*/ 102112 w 2667002"/>
                    <a:gd name="connsiteY44" fmla="*/ 821832 h 2667003"/>
                    <a:gd name="connsiteX45" fmla="*/ 46673 w 2667002"/>
                    <a:gd name="connsiteY45" fmla="*/ 983087 h 2667003"/>
                    <a:gd name="connsiteX46" fmla="*/ 242006 w 2667002"/>
                    <a:gd name="connsiteY46" fmla="*/ 1111622 h 2667003"/>
                    <a:gd name="connsiteX47" fmla="*/ 220522 w 2667002"/>
                    <a:gd name="connsiteY47" fmla="*/ 1266703 h 2667003"/>
                    <a:gd name="connsiteX48" fmla="*/ 0 w 2667002"/>
                    <a:gd name="connsiteY48" fmla="*/ 1341034 h 2667003"/>
                    <a:gd name="connsiteX49" fmla="*/ 11360 w 2667002"/>
                    <a:gd name="connsiteY49" fmla="*/ 1509944 h 2667003"/>
                    <a:gd name="connsiteX50" fmla="*/ 240771 w 2667002"/>
                    <a:gd name="connsiteY50" fmla="*/ 1554023 h 2667003"/>
                    <a:gd name="connsiteX51" fmla="*/ 278554 w 2667002"/>
                    <a:gd name="connsiteY51" fmla="*/ 1691448 h 2667003"/>
                    <a:gd name="connsiteX52" fmla="*/ 98284 w 2667002"/>
                    <a:gd name="connsiteY52" fmla="*/ 1843936 h 2667003"/>
                    <a:gd name="connsiteX53" fmla="*/ 173973 w 2667002"/>
                    <a:gd name="connsiteY53" fmla="*/ 1996425 h 2667003"/>
                    <a:gd name="connsiteX54" fmla="*/ 404619 w 2667002"/>
                    <a:gd name="connsiteY54" fmla="*/ 1948518 h 2667003"/>
                    <a:gd name="connsiteX55" fmla="*/ 500433 w 2667002"/>
                    <a:gd name="connsiteY55" fmla="*/ 2073348 h 2667003"/>
                    <a:gd name="connsiteX56" fmla="*/ 395729 w 2667002"/>
                    <a:gd name="connsiteY56" fmla="*/ 2282634 h 2667003"/>
                    <a:gd name="connsiteX57" fmla="*/ 524387 w 2667002"/>
                    <a:gd name="connsiteY57" fmla="*/ 2393512 h 2667003"/>
                    <a:gd name="connsiteX58" fmla="*/ 717127 w 2667002"/>
                    <a:gd name="connsiteY58" fmla="*/ 2261149 h 2667003"/>
                    <a:gd name="connsiteX59" fmla="*/ 840723 w 2667002"/>
                    <a:gd name="connsiteY59" fmla="*/ 2333010 h 2667003"/>
                    <a:gd name="connsiteX60" fmla="*/ 823067 w 2667002"/>
                    <a:gd name="connsiteY60" fmla="*/ 2564891 h 2667003"/>
                    <a:gd name="connsiteX61" fmla="*/ 983087 w 2667002"/>
                    <a:gd name="connsiteY61" fmla="*/ 2620331 h 2667003"/>
                    <a:gd name="connsiteX62" fmla="*/ 1111621 w 2667002"/>
                    <a:gd name="connsiteY62" fmla="*/ 2426232 h 2667003"/>
                    <a:gd name="connsiteX63" fmla="*/ 1266703 w 2667002"/>
                    <a:gd name="connsiteY63" fmla="*/ 2446481 h 2667003"/>
                    <a:gd name="connsiteX64" fmla="*/ 1341033 w 2667002"/>
                    <a:gd name="connsiteY64" fmla="*/ 2667003 h 2667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667002" h="2667003">
                      <a:moveTo>
                        <a:pt x="1341033" y="2667003"/>
                      </a:moveTo>
                      <a:cubicBezTo>
                        <a:pt x="1511178" y="2655643"/>
                        <a:pt x="1511178" y="2655643"/>
                        <a:pt x="1511178" y="2655643"/>
                      </a:cubicBezTo>
                      <a:cubicBezTo>
                        <a:pt x="1554023" y="2426232"/>
                        <a:pt x="1554023" y="2426232"/>
                        <a:pt x="1554023" y="2426232"/>
                      </a:cubicBezTo>
                      <a:cubicBezTo>
                        <a:pt x="1599461" y="2417465"/>
                        <a:pt x="1646133" y="2404871"/>
                        <a:pt x="1691447" y="2389684"/>
                      </a:cubicBezTo>
                      <a:cubicBezTo>
                        <a:pt x="1845170" y="2568719"/>
                        <a:pt x="1845170" y="2568719"/>
                        <a:pt x="1845170" y="2568719"/>
                      </a:cubicBezTo>
                      <a:cubicBezTo>
                        <a:pt x="1996424" y="2494389"/>
                        <a:pt x="1996424" y="2494389"/>
                        <a:pt x="1996424" y="2494389"/>
                      </a:cubicBezTo>
                      <a:cubicBezTo>
                        <a:pt x="1948517" y="2262384"/>
                        <a:pt x="1948517" y="2262384"/>
                        <a:pt x="1948517" y="2262384"/>
                      </a:cubicBezTo>
                      <a:cubicBezTo>
                        <a:pt x="1992720" y="2233368"/>
                        <a:pt x="2034330" y="2201882"/>
                        <a:pt x="2073347" y="2166569"/>
                      </a:cubicBezTo>
                      <a:cubicBezTo>
                        <a:pt x="2282633" y="2271274"/>
                        <a:pt x="2282633" y="2271274"/>
                        <a:pt x="2282633" y="2271274"/>
                      </a:cubicBezTo>
                      <a:cubicBezTo>
                        <a:pt x="2393511" y="2142616"/>
                        <a:pt x="2393511" y="2142616"/>
                        <a:pt x="2393511" y="2142616"/>
                      </a:cubicBezTo>
                      <a:cubicBezTo>
                        <a:pt x="2262383" y="1949875"/>
                        <a:pt x="2262383" y="1949875"/>
                        <a:pt x="2262383" y="1949875"/>
                      </a:cubicBezTo>
                      <a:cubicBezTo>
                        <a:pt x="2288930" y="1910735"/>
                        <a:pt x="2311525" y="1869124"/>
                        <a:pt x="2333010" y="1827638"/>
                      </a:cubicBezTo>
                      <a:cubicBezTo>
                        <a:pt x="2566125" y="1843936"/>
                        <a:pt x="2566125" y="1843936"/>
                        <a:pt x="2566125" y="1843936"/>
                      </a:cubicBezTo>
                      <a:cubicBezTo>
                        <a:pt x="2620330" y="1683916"/>
                        <a:pt x="2620330" y="1683916"/>
                        <a:pt x="2620330" y="1683916"/>
                      </a:cubicBezTo>
                      <a:cubicBezTo>
                        <a:pt x="2426231" y="1555381"/>
                        <a:pt x="2426231" y="1555381"/>
                        <a:pt x="2426231" y="1555381"/>
                      </a:cubicBezTo>
                      <a:cubicBezTo>
                        <a:pt x="2436356" y="1503646"/>
                        <a:pt x="2442653" y="1452035"/>
                        <a:pt x="2446481" y="1400300"/>
                      </a:cubicBezTo>
                      <a:cubicBezTo>
                        <a:pt x="2667002" y="1325969"/>
                        <a:pt x="2667002" y="1325969"/>
                        <a:pt x="2667002" y="1325969"/>
                      </a:cubicBezTo>
                      <a:cubicBezTo>
                        <a:pt x="2655643" y="1155825"/>
                        <a:pt x="2655643" y="1155825"/>
                        <a:pt x="2655643" y="1155825"/>
                      </a:cubicBezTo>
                      <a:cubicBezTo>
                        <a:pt x="2426231" y="1112980"/>
                        <a:pt x="2426231" y="1112980"/>
                        <a:pt x="2426231" y="1112980"/>
                      </a:cubicBezTo>
                      <a:cubicBezTo>
                        <a:pt x="2417465" y="1067542"/>
                        <a:pt x="2404870" y="1020869"/>
                        <a:pt x="2389683" y="975555"/>
                      </a:cubicBezTo>
                      <a:cubicBezTo>
                        <a:pt x="2568718" y="821832"/>
                        <a:pt x="2568718" y="821832"/>
                        <a:pt x="2568718" y="821832"/>
                      </a:cubicBezTo>
                      <a:cubicBezTo>
                        <a:pt x="2494388" y="670578"/>
                        <a:pt x="2494388" y="670578"/>
                        <a:pt x="2494388" y="670578"/>
                      </a:cubicBezTo>
                      <a:cubicBezTo>
                        <a:pt x="2262383" y="718485"/>
                        <a:pt x="2262383" y="718485"/>
                        <a:pt x="2262383" y="718485"/>
                      </a:cubicBezTo>
                      <a:cubicBezTo>
                        <a:pt x="2233367" y="674282"/>
                        <a:pt x="2201882" y="632672"/>
                        <a:pt x="2167927" y="593655"/>
                      </a:cubicBezTo>
                      <a:cubicBezTo>
                        <a:pt x="2271273" y="384369"/>
                        <a:pt x="2271273" y="384369"/>
                        <a:pt x="2271273" y="384369"/>
                      </a:cubicBezTo>
                      <a:cubicBezTo>
                        <a:pt x="2142615" y="273491"/>
                        <a:pt x="2142615" y="273491"/>
                        <a:pt x="2142615" y="273491"/>
                      </a:cubicBezTo>
                      <a:cubicBezTo>
                        <a:pt x="1951110" y="404619"/>
                        <a:pt x="1951110" y="404619"/>
                        <a:pt x="1951110" y="404619"/>
                      </a:cubicBezTo>
                      <a:cubicBezTo>
                        <a:pt x="1910734" y="379430"/>
                        <a:pt x="1869124" y="355477"/>
                        <a:pt x="1827637" y="333993"/>
                      </a:cubicBezTo>
                      <a:cubicBezTo>
                        <a:pt x="1845170" y="100877"/>
                        <a:pt x="1845170" y="100877"/>
                        <a:pt x="1845170" y="100877"/>
                      </a:cubicBezTo>
                      <a:cubicBezTo>
                        <a:pt x="1683916" y="46672"/>
                        <a:pt x="1683916" y="46672"/>
                        <a:pt x="1683916" y="46672"/>
                      </a:cubicBezTo>
                      <a:cubicBezTo>
                        <a:pt x="1555381" y="240771"/>
                        <a:pt x="1555381" y="240771"/>
                        <a:pt x="1555381" y="240771"/>
                      </a:cubicBezTo>
                      <a:cubicBezTo>
                        <a:pt x="1504881" y="230646"/>
                        <a:pt x="1452035" y="224349"/>
                        <a:pt x="1400300" y="220521"/>
                      </a:cubicBezTo>
                      <a:cubicBezTo>
                        <a:pt x="1325969" y="0"/>
                        <a:pt x="1325969" y="0"/>
                        <a:pt x="1325969" y="0"/>
                      </a:cubicBezTo>
                      <a:cubicBezTo>
                        <a:pt x="1157059" y="11359"/>
                        <a:pt x="1157059" y="11359"/>
                        <a:pt x="1157059" y="11359"/>
                      </a:cubicBezTo>
                      <a:cubicBezTo>
                        <a:pt x="1114214" y="240771"/>
                        <a:pt x="1114214" y="240771"/>
                        <a:pt x="1114214" y="240771"/>
                      </a:cubicBezTo>
                      <a:cubicBezTo>
                        <a:pt x="1067542" y="249537"/>
                        <a:pt x="1020869" y="262132"/>
                        <a:pt x="975555" y="277319"/>
                      </a:cubicBezTo>
                      <a:cubicBezTo>
                        <a:pt x="823067" y="98284"/>
                        <a:pt x="823067" y="98284"/>
                        <a:pt x="823067" y="98284"/>
                      </a:cubicBezTo>
                      <a:cubicBezTo>
                        <a:pt x="670578" y="172615"/>
                        <a:pt x="670578" y="172615"/>
                        <a:pt x="670578" y="172615"/>
                      </a:cubicBezTo>
                      <a:cubicBezTo>
                        <a:pt x="718486" y="404619"/>
                        <a:pt x="718486" y="404619"/>
                        <a:pt x="718486" y="404619"/>
                      </a:cubicBezTo>
                      <a:cubicBezTo>
                        <a:pt x="674282" y="433635"/>
                        <a:pt x="632672" y="465121"/>
                        <a:pt x="593655" y="499076"/>
                      </a:cubicBezTo>
                      <a:cubicBezTo>
                        <a:pt x="384369" y="395729"/>
                        <a:pt x="384369" y="395729"/>
                        <a:pt x="384369" y="395729"/>
                      </a:cubicBezTo>
                      <a:cubicBezTo>
                        <a:pt x="273491" y="524387"/>
                        <a:pt x="273491" y="524387"/>
                        <a:pt x="273491" y="524387"/>
                      </a:cubicBezTo>
                      <a:cubicBezTo>
                        <a:pt x="405854" y="715893"/>
                        <a:pt x="405854" y="715893"/>
                        <a:pt x="405854" y="715893"/>
                      </a:cubicBezTo>
                      <a:cubicBezTo>
                        <a:pt x="379431" y="756268"/>
                        <a:pt x="355477" y="797879"/>
                        <a:pt x="333993" y="839365"/>
                      </a:cubicBezTo>
                      <a:cubicBezTo>
                        <a:pt x="102112" y="821832"/>
                        <a:pt x="102112" y="821832"/>
                        <a:pt x="102112" y="821832"/>
                      </a:cubicBezTo>
                      <a:cubicBezTo>
                        <a:pt x="46673" y="983087"/>
                        <a:pt x="46673" y="983087"/>
                        <a:pt x="46673" y="983087"/>
                      </a:cubicBezTo>
                      <a:cubicBezTo>
                        <a:pt x="242006" y="1111622"/>
                        <a:pt x="242006" y="1111622"/>
                        <a:pt x="242006" y="1111622"/>
                      </a:cubicBezTo>
                      <a:cubicBezTo>
                        <a:pt x="230646" y="1163357"/>
                        <a:pt x="224349" y="1214968"/>
                        <a:pt x="220522" y="1266703"/>
                      </a:cubicBezTo>
                      <a:cubicBezTo>
                        <a:pt x="0" y="1341034"/>
                        <a:pt x="0" y="1341034"/>
                        <a:pt x="0" y="1341034"/>
                      </a:cubicBezTo>
                      <a:cubicBezTo>
                        <a:pt x="11360" y="1509944"/>
                        <a:pt x="11360" y="1509944"/>
                        <a:pt x="11360" y="1509944"/>
                      </a:cubicBezTo>
                      <a:cubicBezTo>
                        <a:pt x="240771" y="1554023"/>
                        <a:pt x="240771" y="1554023"/>
                        <a:pt x="240771" y="1554023"/>
                      </a:cubicBezTo>
                      <a:cubicBezTo>
                        <a:pt x="250772" y="1599461"/>
                        <a:pt x="262132" y="1646134"/>
                        <a:pt x="278554" y="1691448"/>
                      </a:cubicBezTo>
                      <a:cubicBezTo>
                        <a:pt x="98284" y="1843936"/>
                        <a:pt x="98284" y="1843936"/>
                        <a:pt x="98284" y="1843936"/>
                      </a:cubicBezTo>
                      <a:cubicBezTo>
                        <a:pt x="173973" y="1996425"/>
                        <a:pt x="173973" y="1996425"/>
                        <a:pt x="173973" y="1996425"/>
                      </a:cubicBezTo>
                      <a:cubicBezTo>
                        <a:pt x="404619" y="1948518"/>
                        <a:pt x="404619" y="1948518"/>
                        <a:pt x="404619" y="1948518"/>
                      </a:cubicBezTo>
                      <a:cubicBezTo>
                        <a:pt x="433635" y="1992721"/>
                        <a:pt x="465120" y="2034331"/>
                        <a:pt x="500433" y="2073348"/>
                      </a:cubicBezTo>
                      <a:cubicBezTo>
                        <a:pt x="395729" y="2282634"/>
                        <a:pt x="395729" y="2282634"/>
                        <a:pt x="395729" y="2282634"/>
                      </a:cubicBezTo>
                      <a:cubicBezTo>
                        <a:pt x="524387" y="2393512"/>
                        <a:pt x="524387" y="2393512"/>
                        <a:pt x="524387" y="2393512"/>
                      </a:cubicBezTo>
                      <a:cubicBezTo>
                        <a:pt x="717127" y="2261149"/>
                        <a:pt x="717127" y="2261149"/>
                        <a:pt x="717127" y="2261149"/>
                      </a:cubicBezTo>
                      <a:cubicBezTo>
                        <a:pt x="756268" y="2287573"/>
                        <a:pt x="797878" y="2311526"/>
                        <a:pt x="840723" y="2333010"/>
                      </a:cubicBezTo>
                      <a:cubicBezTo>
                        <a:pt x="823067" y="2564891"/>
                        <a:pt x="823067" y="2564891"/>
                        <a:pt x="823067" y="2564891"/>
                      </a:cubicBezTo>
                      <a:cubicBezTo>
                        <a:pt x="983087" y="2620331"/>
                        <a:pt x="983087" y="2620331"/>
                        <a:pt x="983087" y="2620331"/>
                      </a:cubicBezTo>
                      <a:cubicBezTo>
                        <a:pt x="1111621" y="2426232"/>
                        <a:pt x="1111621" y="2426232"/>
                        <a:pt x="1111621" y="2426232"/>
                      </a:cubicBezTo>
                      <a:cubicBezTo>
                        <a:pt x="1163356" y="2436357"/>
                        <a:pt x="1214968" y="2442654"/>
                        <a:pt x="1266703" y="2446481"/>
                      </a:cubicBezTo>
                      <a:cubicBezTo>
                        <a:pt x="1341033" y="2667003"/>
                        <a:pt x="1341033" y="2667003"/>
                        <a:pt x="1341033" y="2667003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t">
                  <a:noAutofit/>
                </a:bodyPr>
                <a:lstStyle/>
                <a:p>
                  <a:endParaRPr sz="1350"/>
                </a:p>
              </p:txBody>
            </p:sp>
            <p:sp>
              <p:nvSpPr>
                <p:cNvPr id="97" name="Shape 384"/>
                <p:cNvSpPr/>
                <p:nvPr/>
              </p:nvSpPr>
              <p:spPr>
                <a:xfrm rot="10800000" flipH="1" flipV="1">
                  <a:off x="3210688" y="4850333"/>
                  <a:ext cx="1828557" cy="182968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D9D9D9"/>
                    </a:gs>
                    <a:gs pos="100000">
                      <a:srgbClr val="FFFFFF"/>
                    </a:gs>
                  </a:gsLst>
                  <a:lin ang="90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4289" tIns="34289" rIns="34289" bIns="34289" numCol="1" anchor="ctr" anchorCtr="1">
                  <a:noAutofit/>
                </a:bodyPr>
                <a:lstStyle/>
                <a:p>
                  <a:r>
                    <a:rPr lang="es-CO" sz="24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52%</a:t>
                  </a:r>
                  <a:endParaRPr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</p:grpSp>
        <p:sp>
          <p:nvSpPr>
            <p:cNvPr id="112" name="Rectangle 59"/>
            <p:cNvSpPr/>
            <p:nvPr/>
          </p:nvSpPr>
          <p:spPr>
            <a:xfrm>
              <a:off x="1885387" y="3638490"/>
              <a:ext cx="1696013" cy="400110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2000" dirty="0" err="1" smtClean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año</a:t>
              </a:r>
              <a:endParaRPr lang="en-US" sz="2000" dirty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5" name="Rectangle 30"/>
            <p:cNvSpPr/>
            <p:nvPr/>
          </p:nvSpPr>
          <p:spPr>
            <a:xfrm>
              <a:off x="3581400" y="3638490"/>
              <a:ext cx="1696013" cy="400110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en-US" sz="2000" dirty="0" err="1" smtClean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años</a:t>
              </a:r>
              <a:endParaRPr lang="en-US" sz="2000" dirty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8" name="Rectangle 33"/>
            <p:cNvSpPr/>
            <p:nvPr/>
          </p:nvSpPr>
          <p:spPr>
            <a:xfrm>
              <a:off x="5238187" y="3638490"/>
              <a:ext cx="1696013" cy="400110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 </a:t>
              </a:r>
              <a:r>
                <a:rPr lang="en-US" sz="2000" dirty="0" err="1" smtClean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años</a:t>
              </a:r>
              <a:endParaRPr lang="en-US" sz="2000" dirty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1" name="Rectangle 36"/>
            <p:cNvSpPr/>
            <p:nvPr/>
          </p:nvSpPr>
          <p:spPr>
            <a:xfrm>
              <a:off x="6914587" y="3638490"/>
              <a:ext cx="1696013" cy="400110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 </a:t>
              </a:r>
              <a:r>
                <a:rPr lang="en-US" sz="2000" dirty="0" err="1" smtClean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años</a:t>
              </a:r>
              <a:endParaRPr lang="en-US" sz="2000" dirty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4" name="Rectangle 39"/>
            <p:cNvSpPr/>
            <p:nvPr/>
          </p:nvSpPr>
          <p:spPr>
            <a:xfrm>
              <a:off x="8590987" y="3638490"/>
              <a:ext cx="1696013" cy="400110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 </a:t>
              </a:r>
              <a:r>
                <a:rPr lang="en-US" sz="2000" dirty="0" err="1" smtClean="0">
                  <a:solidFill>
                    <a:srgbClr val="66666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años</a:t>
              </a:r>
              <a:endParaRPr lang="en-US" sz="2000" dirty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98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CONOCIMIENTO</a:t>
            </a:r>
            <a:b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</a:br>
            <a:r>
              <a:rPr lang="es-CO" sz="2400" spc="-5" dirty="0" smtClean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3 Principales prioridades actualmente</a:t>
            </a:r>
            <a:endParaRPr sz="2800" b="0" dirty="0">
              <a:solidFill>
                <a:srgbClr val="666666"/>
              </a:solidFill>
              <a:latin typeface="Roboto" panose="02000000000000000000" pitchFamily="2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1" b="39334"/>
          <a:stretch/>
        </p:blipFill>
        <p:spPr>
          <a:xfrm>
            <a:off x="338091" y="192971"/>
            <a:ext cx="1008000" cy="190190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55320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65000"/>
                  </a:schemeClr>
                </a:solidFill>
              </a:rPr>
              <a:t>¿</a:t>
            </a:r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Cuáles son las 3 principales prioridades que tienes actualmente?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388534"/>
              </p:ext>
            </p:extLst>
          </p:nvPr>
        </p:nvGraphicFramePr>
        <p:xfrm>
          <a:off x="2371308" y="4267200"/>
          <a:ext cx="7458000" cy="23202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84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Prioridades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Juriscoop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Competencia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 asociado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Cuidar de mi salud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Pasar más tiempo con mi familia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Llegar a pensionarme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6098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Planificar mi futuro financiero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7639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Poder viajar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6931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Seguir trabajando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113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Ayudar a mis hijos con mis nietos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4549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Tener más tiempo para mis pasatiempos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183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u="none" strike="noStrik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Base: </a:t>
                      </a:r>
                      <a:endParaRPr lang="es-CO" sz="1200" b="0" i="0" u="none" strike="noStrike" dirty="0" smtClean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364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496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aphicFrame>
        <p:nvGraphicFramePr>
          <p:cNvPr id="18" name="Chart 6"/>
          <p:cNvGraphicFramePr/>
          <p:nvPr>
            <p:extLst>
              <p:ext uri="{D42A27DB-BD31-4B8C-83A1-F6EECF244321}">
                <p14:modId xmlns:p14="http://schemas.microsoft.com/office/powerpoint/2010/main" val="75171091"/>
              </p:ext>
            </p:extLst>
          </p:nvPr>
        </p:nvGraphicFramePr>
        <p:xfrm>
          <a:off x="1524000" y="1006624"/>
          <a:ext cx="9150039" cy="3489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9" name="Group 9"/>
          <p:cNvGrpSpPr/>
          <p:nvPr/>
        </p:nvGrpSpPr>
        <p:grpSpPr>
          <a:xfrm>
            <a:off x="9067800" y="901499"/>
            <a:ext cx="740107" cy="540000"/>
            <a:chOff x="1055440" y="1628800"/>
            <a:chExt cx="936104" cy="638546"/>
          </a:xfrm>
          <a:solidFill>
            <a:srgbClr val="003B75"/>
          </a:solidFill>
        </p:grpSpPr>
        <p:sp>
          <p:nvSpPr>
            <p:cNvPr id="22" name="Rectangle: Rounded Corners 7"/>
            <p:cNvSpPr/>
            <p:nvPr/>
          </p:nvSpPr>
          <p:spPr>
            <a:xfrm>
              <a:off x="1055440" y="1628800"/>
              <a:ext cx="936104" cy="432048"/>
            </a:xfrm>
            <a:prstGeom prst="roundRect">
              <a:avLst/>
            </a:prstGeom>
            <a:grpFill/>
            <a:ln>
              <a:solidFill>
                <a:srgbClr val="003B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80%</a:t>
              </a:r>
              <a:endParaRPr lang="en-US" sz="20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Isosceles Triangle 8"/>
            <p:cNvSpPr/>
            <p:nvPr/>
          </p:nvSpPr>
          <p:spPr>
            <a:xfrm rot="10800000">
              <a:off x="1356433" y="2051322"/>
              <a:ext cx="334117" cy="216024"/>
            </a:xfrm>
            <a:prstGeom prst="triangle">
              <a:avLst/>
            </a:prstGeom>
            <a:grpFill/>
            <a:ln>
              <a:solidFill>
                <a:srgbClr val="003B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10"/>
          <p:cNvGrpSpPr/>
          <p:nvPr/>
        </p:nvGrpSpPr>
        <p:grpSpPr>
          <a:xfrm>
            <a:off x="7184693" y="1968299"/>
            <a:ext cx="740107" cy="540000"/>
            <a:chOff x="1055440" y="1628800"/>
            <a:chExt cx="936104" cy="638546"/>
          </a:xfrm>
          <a:solidFill>
            <a:srgbClr val="EE4639"/>
          </a:solidFill>
        </p:grpSpPr>
        <p:sp>
          <p:nvSpPr>
            <p:cNvPr id="25" name="Rectangle: Rounded Corners 11"/>
            <p:cNvSpPr/>
            <p:nvPr/>
          </p:nvSpPr>
          <p:spPr>
            <a:xfrm>
              <a:off x="1055440" y="1628800"/>
              <a:ext cx="936104" cy="432048"/>
            </a:xfrm>
            <a:prstGeom prst="roundRect">
              <a:avLst/>
            </a:prstGeom>
            <a:grpFill/>
            <a:ln>
              <a:solidFill>
                <a:srgbClr val="EE46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45%</a:t>
              </a:r>
              <a:endParaRPr lang="en-US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6" name="Isosceles Triangle 12"/>
            <p:cNvSpPr/>
            <p:nvPr/>
          </p:nvSpPr>
          <p:spPr>
            <a:xfrm rot="10800000">
              <a:off x="1356433" y="2051322"/>
              <a:ext cx="334117" cy="216024"/>
            </a:xfrm>
            <a:prstGeom prst="triangle">
              <a:avLst/>
            </a:prstGeom>
            <a:grpFill/>
            <a:ln>
              <a:solidFill>
                <a:srgbClr val="EE46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13"/>
          <p:cNvGrpSpPr/>
          <p:nvPr/>
        </p:nvGrpSpPr>
        <p:grpSpPr>
          <a:xfrm>
            <a:off x="7086600" y="3035099"/>
            <a:ext cx="740107" cy="540000"/>
            <a:chOff x="1055440" y="1628800"/>
            <a:chExt cx="936104" cy="638546"/>
          </a:xfrm>
          <a:solidFill>
            <a:schemeClr val="accent4"/>
          </a:solidFill>
        </p:grpSpPr>
        <p:sp>
          <p:nvSpPr>
            <p:cNvPr id="28" name="Rectangle: Rounded Corners 14"/>
            <p:cNvSpPr/>
            <p:nvPr/>
          </p:nvSpPr>
          <p:spPr>
            <a:xfrm>
              <a:off x="1055440" y="1628800"/>
              <a:ext cx="936104" cy="432048"/>
            </a:xfrm>
            <a:prstGeom prst="roundRect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43%</a:t>
              </a:r>
              <a:endParaRPr lang="en-US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Isosceles Triangle 15"/>
            <p:cNvSpPr/>
            <p:nvPr/>
          </p:nvSpPr>
          <p:spPr>
            <a:xfrm rot="10800000">
              <a:off x="1356433" y="2051322"/>
              <a:ext cx="334117" cy="216024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76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67839" y="220218"/>
            <a:ext cx="9345168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CONOCIMIENTO</a:t>
            </a:r>
            <a:b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</a:br>
            <a:r>
              <a:rPr lang="es-CO" sz="2400" spc="-5" dirty="0" smtClean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Orden de importancia de las 3 principales </a:t>
            </a:r>
            <a:r>
              <a:rPr lang="es-CO" sz="2400" spc="-5" dirty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prioridades actualmente</a:t>
            </a:r>
            <a:endParaRPr sz="2800" b="0" dirty="0">
              <a:solidFill>
                <a:srgbClr val="666666"/>
              </a:solidFill>
              <a:latin typeface="Roboto" panose="02000000000000000000" pitchFamily="2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1" b="39334"/>
          <a:stretch/>
        </p:blipFill>
        <p:spPr>
          <a:xfrm>
            <a:off x="338091" y="192971"/>
            <a:ext cx="1008000" cy="190190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4" y="6553200"/>
            <a:ext cx="9897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65000"/>
                  </a:schemeClr>
                </a:solidFill>
              </a:rPr>
              <a:t>Por </a:t>
            </a:r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favor puedes organizar en orden de importancia estas prioridades donde 1 es la más importante y 3 es la menos importante 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6" b="24236"/>
          <a:stretch/>
        </p:blipFill>
        <p:spPr>
          <a:xfrm>
            <a:off x="3352800" y="3705979"/>
            <a:ext cx="5410200" cy="2466221"/>
          </a:xfrm>
          <a:prstGeom prst="rect">
            <a:avLst/>
          </a:prstGeom>
        </p:spPr>
      </p:pic>
      <p:sp>
        <p:nvSpPr>
          <p:cNvPr id="12" name="object 5"/>
          <p:cNvSpPr txBox="1"/>
          <p:nvPr/>
        </p:nvSpPr>
        <p:spPr>
          <a:xfrm>
            <a:off x="5257800" y="2037133"/>
            <a:ext cx="16764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s-CO" sz="3600" b="1" spc="3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Cuidar de mi salud</a:t>
            </a:r>
          </a:p>
        </p:txBody>
      </p:sp>
      <p:sp>
        <p:nvSpPr>
          <p:cNvPr id="13" name="object 5"/>
          <p:cNvSpPr txBox="1"/>
          <p:nvPr/>
        </p:nvSpPr>
        <p:spPr>
          <a:xfrm>
            <a:off x="3352800" y="2264150"/>
            <a:ext cx="1908000" cy="187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s-CO" sz="3000" spc="35" dirty="0" smtClean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Pasar más tiempo con mi familia</a:t>
            </a:r>
          </a:p>
        </p:txBody>
      </p:sp>
      <p:sp>
        <p:nvSpPr>
          <p:cNvPr id="15" name="object 5"/>
          <p:cNvSpPr txBox="1"/>
          <p:nvPr/>
        </p:nvSpPr>
        <p:spPr>
          <a:xfrm>
            <a:off x="6963000" y="3559550"/>
            <a:ext cx="1800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s-CO" sz="2800" spc="35" dirty="0" smtClean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Poder viajar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1142457" y="6477000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chemeClr val="bg1">
                    <a:lumMod val="65000"/>
                  </a:schemeClr>
                </a:solidFill>
              </a:rPr>
              <a:t>Base = 496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67839" y="220218"/>
            <a:ext cx="9345168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CONOCIMIENTO</a:t>
            </a:r>
            <a:b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</a:br>
            <a:r>
              <a:rPr lang="es-CO" sz="2400" spc="-5" dirty="0" smtClean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Impacto económico de la pensión </a:t>
            </a:r>
            <a:endParaRPr sz="2800" b="0" dirty="0">
              <a:solidFill>
                <a:srgbClr val="666666"/>
              </a:solidFill>
              <a:latin typeface="Roboto" panose="02000000000000000000" pitchFamily="2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1" b="39334"/>
          <a:stretch/>
        </p:blipFill>
        <p:spPr>
          <a:xfrm>
            <a:off x="338091" y="192971"/>
            <a:ext cx="1008000" cy="190190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4" y="6553200"/>
            <a:ext cx="8601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65000"/>
                  </a:schemeClr>
                </a:solidFill>
              </a:rPr>
              <a:t>¿Cómo </a:t>
            </a:r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cambió tu pensión las necesidades económicas de tu hogar? 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564506"/>
              </p:ext>
            </p:extLst>
          </p:nvPr>
        </p:nvGraphicFramePr>
        <p:xfrm>
          <a:off x="1486187" y="3873500"/>
          <a:ext cx="9562813" cy="266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760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04863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s-CO" sz="10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Juriscoop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Competencia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i="0" u="none" strike="noStrike" dirty="0" smtClean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 asociado</a:t>
                      </a:r>
                      <a:endParaRPr lang="es-CO" sz="10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1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Puedo cubrir todas las necesidades básicas sin preocupaciones, pero no hay mucho margen para gastos adicionales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 tenido que realizar algunos ajustes en mi estilo de vida debido a la pensión. Aunque cubre las necesidades básicas,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 pensión me permite cubrir los gastos básicos, no hay presupuesto para lujos o gastos extraordinarios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4694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 pensión por sí sola no es suficiente, y dependo en gran medida de ahorros adicionales o ingresos secundarios para c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0445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 pensión cubre cómodamente todos los gastos de mi hogar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4656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 pensión ha proporcionado estabilidad financiera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585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 pensión se complementa con el apoyo financiero de la familia. Juntos, podemos mantener un nivel de vida satisfactori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1288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 pensión no es suficiente para cubrir todas las necesidades básicas, y he experimentado dificultades financieras. He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4077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 pensión no es suficiente y enfrento incertidumbre sobre cómo cubriré mis necesidades económicas a largo plazo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960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 pensión cubre cómodamente todos los gastos de mi hogar y permite ahorrar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1339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 pensión me permite mantener el mismo nivel de vida que tenía antes de jubilarme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50" b="1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253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Aún estoy evaluando cómo la pensión afectará a mis necesidades económicas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000" b="0" i="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338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pSp>
        <p:nvGrpSpPr>
          <p:cNvPr id="11" name="Group 4"/>
          <p:cNvGrpSpPr/>
          <p:nvPr/>
        </p:nvGrpSpPr>
        <p:grpSpPr>
          <a:xfrm>
            <a:off x="1586400" y="1447800"/>
            <a:ext cx="2376000" cy="2376000"/>
            <a:chOff x="2791465" y="4431675"/>
            <a:chExt cx="2667002" cy="2667003"/>
          </a:xfrm>
        </p:grpSpPr>
        <p:sp>
          <p:nvSpPr>
            <p:cNvPr id="27" name="Freeform: Shape 5"/>
            <p:cNvSpPr/>
            <p:nvPr/>
          </p:nvSpPr>
          <p:spPr>
            <a:xfrm rot="10800000" flipH="1">
              <a:off x="2791465" y="4431675"/>
              <a:ext cx="2667002" cy="2667003"/>
            </a:xfrm>
            <a:custGeom>
              <a:avLst/>
              <a:gdLst>
                <a:gd name="connsiteX0" fmla="*/ 1341033 w 2667002"/>
                <a:gd name="connsiteY0" fmla="*/ 2667003 h 2667003"/>
                <a:gd name="connsiteX1" fmla="*/ 1511178 w 2667002"/>
                <a:gd name="connsiteY1" fmla="*/ 2655643 h 2667003"/>
                <a:gd name="connsiteX2" fmla="*/ 1554023 w 2667002"/>
                <a:gd name="connsiteY2" fmla="*/ 2426232 h 2667003"/>
                <a:gd name="connsiteX3" fmla="*/ 1691447 w 2667002"/>
                <a:gd name="connsiteY3" fmla="*/ 2389684 h 2667003"/>
                <a:gd name="connsiteX4" fmla="*/ 1845170 w 2667002"/>
                <a:gd name="connsiteY4" fmla="*/ 2568719 h 2667003"/>
                <a:gd name="connsiteX5" fmla="*/ 1996424 w 2667002"/>
                <a:gd name="connsiteY5" fmla="*/ 2494389 h 2667003"/>
                <a:gd name="connsiteX6" fmla="*/ 1948517 w 2667002"/>
                <a:gd name="connsiteY6" fmla="*/ 2262384 h 2667003"/>
                <a:gd name="connsiteX7" fmla="*/ 2073347 w 2667002"/>
                <a:gd name="connsiteY7" fmla="*/ 2166569 h 2667003"/>
                <a:gd name="connsiteX8" fmla="*/ 2282633 w 2667002"/>
                <a:gd name="connsiteY8" fmla="*/ 2271274 h 2667003"/>
                <a:gd name="connsiteX9" fmla="*/ 2393511 w 2667002"/>
                <a:gd name="connsiteY9" fmla="*/ 2142616 h 2667003"/>
                <a:gd name="connsiteX10" fmla="*/ 2262383 w 2667002"/>
                <a:gd name="connsiteY10" fmla="*/ 1949875 h 2667003"/>
                <a:gd name="connsiteX11" fmla="*/ 2333010 w 2667002"/>
                <a:gd name="connsiteY11" fmla="*/ 1827638 h 2667003"/>
                <a:gd name="connsiteX12" fmla="*/ 2566125 w 2667002"/>
                <a:gd name="connsiteY12" fmla="*/ 1843936 h 2667003"/>
                <a:gd name="connsiteX13" fmla="*/ 2620330 w 2667002"/>
                <a:gd name="connsiteY13" fmla="*/ 1683916 h 2667003"/>
                <a:gd name="connsiteX14" fmla="*/ 2426231 w 2667002"/>
                <a:gd name="connsiteY14" fmla="*/ 1555381 h 2667003"/>
                <a:gd name="connsiteX15" fmla="*/ 2446481 w 2667002"/>
                <a:gd name="connsiteY15" fmla="*/ 1400300 h 2667003"/>
                <a:gd name="connsiteX16" fmla="*/ 2667002 w 2667002"/>
                <a:gd name="connsiteY16" fmla="*/ 1325969 h 2667003"/>
                <a:gd name="connsiteX17" fmla="*/ 2655643 w 2667002"/>
                <a:gd name="connsiteY17" fmla="*/ 1155825 h 2667003"/>
                <a:gd name="connsiteX18" fmla="*/ 2426231 w 2667002"/>
                <a:gd name="connsiteY18" fmla="*/ 1112980 h 2667003"/>
                <a:gd name="connsiteX19" fmla="*/ 2389683 w 2667002"/>
                <a:gd name="connsiteY19" fmla="*/ 975555 h 2667003"/>
                <a:gd name="connsiteX20" fmla="*/ 2568718 w 2667002"/>
                <a:gd name="connsiteY20" fmla="*/ 821832 h 2667003"/>
                <a:gd name="connsiteX21" fmla="*/ 2494388 w 2667002"/>
                <a:gd name="connsiteY21" fmla="*/ 670578 h 2667003"/>
                <a:gd name="connsiteX22" fmla="*/ 2262383 w 2667002"/>
                <a:gd name="connsiteY22" fmla="*/ 718485 h 2667003"/>
                <a:gd name="connsiteX23" fmla="*/ 2167927 w 2667002"/>
                <a:gd name="connsiteY23" fmla="*/ 593655 h 2667003"/>
                <a:gd name="connsiteX24" fmla="*/ 2271273 w 2667002"/>
                <a:gd name="connsiteY24" fmla="*/ 384369 h 2667003"/>
                <a:gd name="connsiteX25" fmla="*/ 2142615 w 2667002"/>
                <a:gd name="connsiteY25" fmla="*/ 273491 h 2667003"/>
                <a:gd name="connsiteX26" fmla="*/ 1951110 w 2667002"/>
                <a:gd name="connsiteY26" fmla="*/ 404619 h 2667003"/>
                <a:gd name="connsiteX27" fmla="*/ 1827637 w 2667002"/>
                <a:gd name="connsiteY27" fmla="*/ 333993 h 2667003"/>
                <a:gd name="connsiteX28" fmla="*/ 1845170 w 2667002"/>
                <a:gd name="connsiteY28" fmla="*/ 100877 h 2667003"/>
                <a:gd name="connsiteX29" fmla="*/ 1683916 w 2667002"/>
                <a:gd name="connsiteY29" fmla="*/ 46672 h 2667003"/>
                <a:gd name="connsiteX30" fmla="*/ 1555381 w 2667002"/>
                <a:gd name="connsiteY30" fmla="*/ 240771 h 2667003"/>
                <a:gd name="connsiteX31" fmla="*/ 1400300 w 2667002"/>
                <a:gd name="connsiteY31" fmla="*/ 220521 h 2667003"/>
                <a:gd name="connsiteX32" fmla="*/ 1325969 w 2667002"/>
                <a:gd name="connsiteY32" fmla="*/ 0 h 2667003"/>
                <a:gd name="connsiteX33" fmla="*/ 1157059 w 2667002"/>
                <a:gd name="connsiteY33" fmla="*/ 11359 h 2667003"/>
                <a:gd name="connsiteX34" fmla="*/ 1114214 w 2667002"/>
                <a:gd name="connsiteY34" fmla="*/ 240771 h 2667003"/>
                <a:gd name="connsiteX35" fmla="*/ 975555 w 2667002"/>
                <a:gd name="connsiteY35" fmla="*/ 277319 h 2667003"/>
                <a:gd name="connsiteX36" fmla="*/ 823067 w 2667002"/>
                <a:gd name="connsiteY36" fmla="*/ 98284 h 2667003"/>
                <a:gd name="connsiteX37" fmla="*/ 670578 w 2667002"/>
                <a:gd name="connsiteY37" fmla="*/ 172615 h 2667003"/>
                <a:gd name="connsiteX38" fmla="*/ 718486 w 2667002"/>
                <a:gd name="connsiteY38" fmla="*/ 404619 h 2667003"/>
                <a:gd name="connsiteX39" fmla="*/ 593655 w 2667002"/>
                <a:gd name="connsiteY39" fmla="*/ 499076 h 2667003"/>
                <a:gd name="connsiteX40" fmla="*/ 384369 w 2667002"/>
                <a:gd name="connsiteY40" fmla="*/ 395729 h 2667003"/>
                <a:gd name="connsiteX41" fmla="*/ 273491 w 2667002"/>
                <a:gd name="connsiteY41" fmla="*/ 524387 h 2667003"/>
                <a:gd name="connsiteX42" fmla="*/ 405854 w 2667002"/>
                <a:gd name="connsiteY42" fmla="*/ 715893 h 2667003"/>
                <a:gd name="connsiteX43" fmla="*/ 333993 w 2667002"/>
                <a:gd name="connsiteY43" fmla="*/ 839365 h 2667003"/>
                <a:gd name="connsiteX44" fmla="*/ 102112 w 2667002"/>
                <a:gd name="connsiteY44" fmla="*/ 821832 h 2667003"/>
                <a:gd name="connsiteX45" fmla="*/ 46673 w 2667002"/>
                <a:gd name="connsiteY45" fmla="*/ 983087 h 2667003"/>
                <a:gd name="connsiteX46" fmla="*/ 242006 w 2667002"/>
                <a:gd name="connsiteY46" fmla="*/ 1111622 h 2667003"/>
                <a:gd name="connsiteX47" fmla="*/ 220522 w 2667002"/>
                <a:gd name="connsiteY47" fmla="*/ 1266703 h 2667003"/>
                <a:gd name="connsiteX48" fmla="*/ 0 w 2667002"/>
                <a:gd name="connsiteY48" fmla="*/ 1341034 h 2667003"/>
                <a:gd name="connsiteX49" fmla="*/ 11360 w 2667002"/>
                <a:gd name="connsiteY49" fmla="*/ 1509944 h 2667003"/>
                <a:gd name="connsiteX50" fmla="*/ 240771 w 2667002"/>
                <a:gd name="connsiteY50" fmla="*/ 1554023 h 2667003"/>
                <a:gd name="connsiteX51" fmla="*/ 278554 w 2667002"/>
                <a:gd name="connsiteY51" fmla="*/ 1691448 h 2667003"/>
                <a:gd name="connsiteX52" fmla="*/ 98284 w 2667002"/>
                <a:gd name="connsiteY52" fmla="*/ 1843936 h 2667003"/>
                <a:gd name="connsiteX53" fmla="*/ 173973 w 2667002"/>
                <a:gd name="connsiteY53" fmla="*/ 1996425 h 2667003"/>
                <a:gd name="connsiteX54" fmla="*/ 404619 w 2667002"/>
                <a:gd name="connsiteY54" fmla="*/ 1948518 h 2667003"/>
                <a:gd name="connsiteX55" fmla="*/ 500433 w 2667002"/>
                <a:gd name="connsiteY55" fmla="*/ 2073348 h 2667003"/>
                <a:gd name="connsiteX56" fmla="*/ 395729 w 2667002"/>
                <a:gd name="connsiteY56" fmla="*/ 2282634 h 2667003"/>
                <a:gd name="connsiteX57" fmla="*/ 524387 w 2667002"/>
                <a:gd name="connsiteY57" fmla="*/ 2393512 h 2667003"/>
                <a:gd name="connsiteX58" fmla="*/ 717127 w 2667002"/>
                <a:gd name="connsiteY58" fmla="*/ 2261149 h 2667003"/>
                <a:gd name="connsiteX59" fmla="*/ 840723 w 2667002"/>
                <a:gd name="connsiteY59" fmla="*/ 2333010 h 2667003"/>
                <a:gd name="connsiteX60" fmla="*/ 823067 w 2667002"/>
                <a:gd name="connsiteY60" fmla="*/ 2564891 h 2667003"/>
                <a:gd name="connsiteX61" fmla="*/ 983087 w 2667002"/>
                <a:gd name="connsiteY61" fmla="*/ 2620331 h 2667003"/>
                <a:gd name="connsiteX62" fmla="*/ 1111621 w 2667002"/>
                <a:gd name="connsiteY62" fmla="*/ 2426232 h 2667003"/>
                <a:gd name="connsiteX63" fmla="*/ 1266703 w 2667002"/>
                <a:gd name="connsiteY63" fmla="*/ 2446481 h 2667003"/>
                <a:gd name="connsiteX64" fmla="*/ 1341033 w 2667002"/>
                <a:gd name="connsiteY64" fmla="*/ 2667003 h 266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667002" h="2667003">
                  <a:moveTo>
                    <a:pt x="1341033" y="2667003"/>
                  </a:moveTo>
                  <a:cubicBezTo>
                    <a:pt x="1511178" y="2655643"/>
                    <a:pt x="1511178" y="2655643"/>
                    <a:pt x="1511178" y="2655643"/>
                  </a:cubicBezTo>
                  <a:cubicBezTo>
                    <a:pt x="1554023" y="2426232"/>
                    <a:pt x="1554023" y="2426232"/>
                    <a:pt x="1554023" y="2426232"/>
                  </a:cubicBezTo>
                  <a:cubicBezTo>
                    <a:pt x="1599461" y="2417465"/>
                    <a:pt x="1646133" y="2404871"/>
                    <a:pt x="1691447" y="2389684"/>
                  </a:cubicBezTo>
                  <a:cubicBezTo>
                    <a:pt x="1845170" y="2568719"/>
                    <a:pt x="1845170" y="2568719"/>
                    <a:pt x="1845170" y="2568719"/>
                  </a:cubicBezTo>
                  <a:cubicBezTo>
                    <a:pt x="1996424" y="2494389"/>
                    <a:pt x="1996424" y="2494389"/>
                    <a:pt x="1996424" y="2494389"/>
                  </a:cubicBezTo>
                  <a:cubicBezTo>
                    <a:pt x="1948517" y="2262384"/>
                    <a:pt x="1948517" y="2262384"/>
                    <a:pt x="1948517" y="2262384"/>
                  </a:cubicBezTo>
                  <a:cubicBezTo>
                    <a:pt x="1992720" y="2233368"/>
                    <a:pt x="2034330" y="2201882"/>
                    <a:pt x="2073347" y="2166569"/>
                  </a:cubicBezTo>
                  <a:cubicBezTo>
                    <a:pt x="2282633" y="2271274"/>
                    <a:pt x="2282633" y="2271274"/>
                    <a:pt x="2282633" y="2271274"/>
                  </a:cubicBezTo>
                  <a:cubicBezTo>
                    <a:pt x="2393511" y="2142616"/>
                    <a:pt x="2393511" y="2142616"/>
                    <a:pt x="2393511" y="2142616"/>
                  </a:cubicBezTo>
                  <a:cubicBezTo>
                    <a:pt x="2262383" y="1949875"/>
                    <a:pt x="2262383" y="1949875"/>
                    <a:pt x="2262383" y="1949875"/>
                  </a:cubicBezTo>
                  <a:cubicBezTo>
                    <a:pt x="2288930" y="1910735"/>
                    <a:pt x="2311525" y="1869124"/>
                    <a:pt x="2333010" y="1827638"/>
                  </a:cubicBezTo>
                  <a:cubicBezTo>
                    <a:pt x="2566125" y="1843936"/>
                    <a:pt x="2566125" y="1843936"/>
                    <a:pt x="2566125" y="1843936"/>
                  </a:cubicBezTo>
                  <a:cubicBezTo>
                    <a:pt x="2620330" y="1683916"/>
                    <a:pt x="2620330" y="1683916"/>
                    <a:pt x="2620330" y="1683916"/>
                  </a:cubicBezTo>
                  <a:cubicBezTo>
                    <a:pt x="2426231" y="1555381"/>
                    <a:pt x="2426231" y="1555381"/>
                    <a:pt x="2426231" y="1555381"/>
                  </a:cubicBezTo>
                  <a:cubicBezTo>
                    <a:pt x="2436356" y="1503646"/>
                    <a:pt x="2442653" y="1452035"/>
                    <a:pt x="2446481" y="1400300"/>
                  </a:cubicBezTo>
                  <a:cubicBezTo>
                    <a:pt x="2667002" y="1325969"/>
                    <a:pt x="2667002" y="1325969"/>
                    <a:pt x="2667002" y="1325969"/>
                  </a:cubicBezTo>
                  <a:cubicBezTo>
                    <a:pt x="2655643" y="1155825"/>
                    <a:pt x="2655643" y="1155825"/>
                    <a:pt x="2655643" y="1155825"/>
                  </a:cubicBezTo>
                  <a:cubicBezTo>
                    <a:pt x="2426231" y="1112980"/>
                    <a:pt x="2426231" y="1112980"/>
                    <a:pt x="2426231" y="1112980"/>
                  </a:cubicBezTo>
                  <a:cubicBezTo>
                    <a:pt x="2417465" y="1067542"/>
                    <a:pt x="2404870" y="1020869"/>
                    <a:pt x="2389683" y="975555"/>
                  </a:cubicBezTo>
                  <a:cubicBezTo>
                    <a:pt x="2568718" y="821832"/>
                    <a:pt x="2568718" y="821832"/>
                    <a:pt x="2568718" y="821832"/>
                  </a:cubicBezTo>
                  <a:cubicBezTo>
                    <a:pt x="2494388" y="670578"/>
                    <a:pt x="2494388" y="670578"/>
                    <a:pt x="2494388" y="670578"/>
                  </a:cubicBezTo>
                  <a:cubicBezTo>
                    <a:pt x="2262383" y="718485"/>
                    <a:pt x="2262383" y="718485"/>
                    <a:pt x="2262383" y="718485"/>
                  </a:cubicBezTo>
                  <a:cubicBezTo>
                    <a:pt x="2233367" y="674282"/>
                    <a:pt x="2201882" y="632672"/>
                    <a:pt x="2167927" y="593655"/>
                  </a:cubicBezTo>
                  <a:cubicBezTo>
                    <a:pt x="2271273" y="384369"/>
                    <a:pt x="2271273" y="384369"/>
                    <a:pt x="2271273" y="384369"/>
                  </a:cubicBezTo>
                  <a:cubicBezTo>
                    <a:pt x="2142615" y="273491"/>
                    <a:pt x="2142615" y="273491"/>
                    <a:pt x="2142615" y="273491"/>
                  </a:cubicBezTo>
                  <a:cubicBezTo>
                    <a:pt x="1951110" y="404619"/>
                    <a:pt x="1951110" y="404619"/>
                    <a:pt x="1951110" y="404619"/>
                  </a:cubicBezTo>
                  <a:cubicBezTo>
                    <a:pt x="1910734" y="379430"/>
                    <a:pt x="1869124" y="355477"/>
                    <a:pt x="1827637" y="333993"/>
                  </a:cubicBezTo>
                  <a:cubicBezTo>
                    <a:pt x="1845170" y="100877"/>
                    <a:pt x="1845170" y="100877"/>
                    <a:pt x="1845170" y="100877"/>
                  </a:cubicBezTo>
                  <a:cubicBezTo>
                    <a:pt x="1683916" y="46672"/>
                    <a:pt x="1683916" y="46672"/>
                    <a:pt x="1683916" y="46672"/>
                  </a:cubicBezTo>
                  <a:cubicBezTo>
                    <a:pt x="1555381" y="240771"/>
                    <a:pt x="1555381" y="240771"/>
                    <a:pt x="1555381" y="240771"/>
                  </a:cubicBezTo>
                  <a:cubicBezTo>
                    <a:pt x="1504881" y="230646"/>
                    <a:pt x="1452035" y="224349"/>
                    <a:pt x="1400300" y="220521"/>
                  </a:cubicBezTo>
                  <a:cubicBezTo>
                    <a:pt x="1325969" y="0"/>
                    <a:pt x="1325969" y="0"/>
                    <a:pt x="1325969" y="0"/>
                  </a:cubicBezTo>
                  <a:cubicBezTo>
                    <a:pt x="1157059" y="11359"/>
                    <a:pt x="1157059" y="11359"/>
                    <a:pt x="1157059" y="11359"/>
                  </a:cubicBezTo>
                  <a:cubicBezTo>
                    <a:pt x="1114214" y="240771"/>
                    <a:pt x="1114214" y="240771"/>
                    <a:pt x="1114214" y="240771"/>
                  </a:cubicBezTo>
                  <a:cubicBezTo>
                    <a:pt x="1067542" y="249537"/>
                    <a:pt x="1020869" y="262132"/>
                    <a:pt x="975555" y="277319"/>
                  </a:cubicBezTo>
                  <a:cubicBezTo>
                    <a:pt x="823067" y="98284"/>
                    <a:pt x="823067" y="98284"/>
                    <a:pt x="823067" y="98284"/>
                  </a:cubicBezTo>
                  <a:cubicBezTo>
                    <a:pt x="670578" y="172615"/>
                    <a:pt x="670578" y="172615"/>
                    <a:pt x="670578" y="172615"/>
                  </a:cubicBezTo>
                  <a:cubicBezTo>
                    <a:pt x="718486" y="404619"/>
                    <a:pt x="718486" y="404619"/>
                    <a:pt x="718486" y="404619"/>
                  </a:cubicBezTo>
                  <a:cubicBezTo>
                    <a:pt x="674282" y="433635"/>
                    <a:pt x="632672" y="465121"/>
                    <a:pt x="593655" y="499076"/>
                  </a:cubicBezTo>
                  <a:cubicBezTo>
                    <a:pt x="384369" y="395729"/>
                    <a:pt x="384369" y="395729"/>
                    <a:pt x="384369" y="395729"/>
                  </a:cubicBezTo>
                  <a:cubicBezTo>
                    <a:pt x="273491" y="524387"/>
                    <a:pt x="273491" y="524387"/>
                    <a:pt x="273491" y="524387"/>
                  </a:cubicBezTo>
                  <a:cubicBezTo>
                    <a:pt x="405854" y="715893"/>
                    <a:pt x="405854" y="715893"/>
                    <a:pt x="405854" y="715893"/>
                  </a:cubicBezTo>
                  <a:cubicBezTo>
                    <a:pt x="379431" y="756268"/>
                    <a:pt x="355477" y="797879"/>
                    <a:pt x="333993" y="839365"/>
                  </a:cubicBezTo>
                  <a:cubicBezTo>
                    <a:pt x="102112" y="821832"/>
                    <a:pt x="102112" y="821832"/>
                    <a:pt x="102112" y="821832"/>
                  </a:cubicBezTo>
                  <a:cubicBezTo>
                    <a:pt x="46673" y="983087"/>
                    <a:pt x="46673" y="983087"/>
                    <a:pt x="46673" y="983087"/>
                  </a:cubicBezTo>
                  <a:cubicBezTo>
                    <a:pt x="242006" y="1111622"/>
                    <a:pt x="242006" y="1111622"/>
                    <a:pt x="242006" y="1111622"/>
                  </a:cubicBezTo>
                  <a:cubicBezTo>
                    <a:pt x="230646" y="1163357"/>
                    <a:pt x="224349" y="1214968"/>
                    <a:pt x="220522" y="1266703"/>
                  </a:cubicBezTo>
                  <a:cubicBezTo>
                    <a:pt x="0" y="1341034"/>
                    <a:pt x="0" y="1341034"/>
                    <a:pt x="0" y="1341034"/>
                  </a:cubicBezTo>
                  <a:cubicBezTo>
                    <a:pt x="11360" y="1509944"/>
                    <a:pt x="11360" y="1509944"/>
                    <a:pt x="11360" y="1509944"/>
                  </a:cubicBezTo>
                  <a:cubicBezTo>
                    <a:pt x="240771" y="1554023"/>
                    <a:pt x="240771" y="1554023"/>
                    <a:pt x="240771" y="1554023"/>
                  </a:cubicBezTo>
                  <a:cubicBezTo>
                    <a:pt x="250772" y="1599461"/>
                    <a:pt x="262132" y="1646134"/>
                    <a:pt x="278554" y="1691448"/>
                  </a:cubicBezTo>
                  <a:cubicBezTo>
                    <a:pt x="98284" y="1843936"/>
                    <a:pt x="98284" y="1843936"/>
                    <a:pt x="98284" y="1843936"/>
                  </a:cubicBezTo>
                  <a:cubicBezTo>
                    <a:pt x="173973" y="1996425"/>
                    <a:pt x="173973" y="1996425"/>
                    <a:pt x="173973" y="1996425"/>
                  </a:cubicBezTo>
                  <a:cubicBezTo>
                    <a:pt x="404619" y="1948518"/>
                    <a:pt x="404619" y="1948518"/>
                    <a:pt x="404619" y="1948518"/>
                  </a:cubicBezTo>
                  <a:cubicBezTo>
                    <a:pt x="433635" y="1992721"/>
                    <a:pt x="465120" y="2034331"/>
                    <a:pt x="500433" y="2073348"/>
                  </a:cubicBezTo>
                  <a:cubicBezTo>
                    <a:pt x="395729" y="2282634"/>
                    <a:pt x="395729" y="2282634"/>
                    <a:pt x="395729" y="2282634"/>
                  </a:cubicBezTo>
                  <a:cubicBezTo>
                    <a:pt x="524387" y="2393512"/>
                    <a:pt x="524387" y="2393512"/>
                    <a:pt x="524387" y="2393512"/>
                  </a:cubicBezTo>
                  <a:cubicBezTo>
                    <a:pt x="717127" y="2261149"/>
                    <a:pt x="717127" y="2261149"/>
                    <a:pt x="717127" y="2261149"/>
                  </a:cubicBezTo>
                  <a:cubicBezTo>
                    <a:pt x="756268" y="2287573"/>
                    <a:pt x="797878" y="2311526"/>
                    <a:pt x="840723" y="2333010"/>
                  </a:cubicBezTo>
                  <a:cubicBezTo>
                    <a:pt x="823067" y="2564891"/>
                    <a:pt x="823067" y="2564891"/>
                    <a:pt x="823067" y="2564891"/>
                  </a:cubicBezTo>
                  <a:cubicBezTo>
                    <a:pt x="983087" y="2620331"/>
                    <a:pt x="983087" y="2620331"/>
                    <a:pt x="983087" y="2620331"/>
                  </a:cubicBezTo>
                  <a:cubicBezTo>
                    <a:pt x="1111621" y="2426232"/>
                    <a:pt x="1111621" y="2426232"/>
                    <a:pt x="1111621" y="2426232"/>
                  </a:cubicBezTo>
                  <a:cubicBezTo>
                    <a:pt x="1163356" y="2436357"/>
                    <a:pt x="1214968" y="2442654"/>
                    <a:pt x="1266703" y="2446481"/>
                  </a:cubicBezTo>
                  <a:cubicBezTo>
                    <a:pt x="1341033" y="2667003"/>
                    <a:pt x="1341033" y="2667003"/>
                    <a:pt x="1341033" y="266700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8" name="Shape 384"/>
            <p:cNvSpPr/>
            <p:nvPr/>
          </p:nvSpPr>
          <p:spPr>
            <a:xfrm flipH="1">
              <a:off x="3210688" y="4850333"/>
              <a:ext cx="1828557" cy="1829688"/>
            </a:xfrm>
            <a:prstGeom prst="ellipse">
              <a:avLst/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/>
                </a:gs>
              </a:gsLst>
              <a:lin ang="9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r>
                <a:rPr lang="es-CO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 pensión cubre las necesidades básicas </a:t>
              </a:r>
              <a:r>
                <a:rPr lang="es-CO" sz="2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66%</a:t>
              </a:r>
              <a:endParaRPr lang="es-CO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" name="Group 7"/>
          <p:cNvGrpSpPr/>
          <p:nvPr/>
        </p:nvGrpSpPr>
        <p:grpSpPr>
          <a:xfrm>
            <a:off x="5196214" y="1054052"/>
            <a:ext cx="2376000" cy="2376000"/>
            <a:chOff x="2791465" y="4431675"/>
            <a:chExt cx="2667002" cy="2667003"/>
          </a:xfrm>
        </p:grpSpPr>
        <p:sp>
          <p:nvSpPr>
            <p:cNvPr id="25" name="Freeform: Shape 8"/>
            <p:cNvSpPr/>
            <p:nvPr/>
          </p:nvSpPr>
          <p:spPr>
            <a:xfrm rot="10800000" flipH="1">
              <a:off x="2791465" y="4431675"/>
              <a:ext cx="2667002" cy="2667003"/>
            </a:xfrm>
            <a:custGeom>
              <a:avLst/>
              <a:gdLst>
                <a:gd name="connsiteX0" fmla="*/ 1341033 w 2667002"/>
                <a:gd name="connsiteY0" fmla="*/ 2667003 h 2667003"/>
                <a:gd name="connsiteX1" fmla="*/ 1511178 w 2667002"/>
                <a:gd name="connsiteY1" fmla="*/ 2655643 h 2667003"/>
                <a:gd name="connsiteX2" fmla="*/ 1554023 w 2667002"/>
                <a:gd name="connsiteY2" fmla="*/ 2426232 h 2667003"/>
                <a:gd name="connsiteX3" fmla="*/ 1691447 w 2667002"/>
                <a:gd name="connsiteY3" fmla="*/ 2389684 h 2667003"/>
                <a:gd name="connsiteX4" fmla="*/ 1845170 w 2667002"/>
                <a:gd name="connsiteY4" fmla="*/ 2568719 h 2667003"/>
                <a:gd name="connsiteX5" fmla="*/ 1996424 w 2667002"/>
                <a:gd name="connsiteY5" fmla="*/ 2494389 h 2667003"/>
                <a:gd name="connsiteX6" fmla="*/ 1948517 w 2667002"/>
                <a:gd name="connsiteY6" fmla="*/ 2262384 h 2667003"/>
                <a:gd name="connsiteX7" fmla="*/ 2073347 w 2667002"/>
                <a:gd name="connsiteY7" fmla="*/ 2166569 h 2667003"/>
                <a:gd name="connsiteX8" fmla="*/ 2282633 w 2667002"/>
                <a:gd name="connsiteY8" fmla="*/ 2271274 h 2667003"/>
                <a:gd name="connsiteX9" fmla="*/ 2393511 w 2667002"/>
                <a:gd name="connsiteY9" fmla="*/ 2142616 h 2667003"/>
                <a:gd name="connsiteX10" fmla="*/ 2262383 w 2667002"/>
                <a:gd name="connsiteY10" fmla="*/ 1949875 h 2667003"/>
                <a:gd name="connsiteX11" fmla="*/ 2333010 w 2667002"/>
                <a:gd name="connsiteY11" fmla="*/ 1827638 h 2667003"/>
                <a:gd name="connsiteX12" fmla="*/ 2566125 w 2667002"/>
                <a:gd name="connsiteY12" fmla="*/ 1843936 h 2667003"/>
                <a:gd name="connsiteX13" fmla="*/ 2620330 w 2667002"/>
                <a:gd name="connsiteY13" fmla="*/ 1683916 h 2667003"/>
                <a:gd name="connsiteX14" fmla="*/ 2426231 w 2667002"/>
                <a:gd name="connsiteY14" fmla="*/ 1555381 h 2667003"/>
                <a:gd name="connsiteX15" fmla="*/ 2446481 w 2667002"/>
                <a:gd name="connsiteY15" fmla="*/ 1400300 h 2667003"/>
                <a:gd name="connsiteX16" fmla="*/ 2667002 w 2667002"/>
                <a:gd name="connsiteY16" fmla="*/ 1325969 h 2667003"/>
                <a:gd name="connsiteX17" fmla="*/ 2655643 w 2667002"/>
                <a:gd name="connsiteY17" fmla="*/ 1155825 h 2667003"/>
                <a:gd name="connsiteX18" fmla="*/ 2426231 w 2667002"/>
                <a:gd name="connsiteY18" fmla="*/ 1112980 h 2667003"/>
                <a:gd name="connsiteX19" fmla="*/ 2389683 w 2667002"/>
                <a:gd name="connsiteY19" fmla="*/ 975555 h 2667003"/>
                <a:gd name="connsiteX20" fmla="*/ 2568718 w 2667002"/>
                <a:gd name="connsiteY20" fmla="*/ 821832 h 2667003"/>
                <a:gd name="connsiteX21" fmla="*/ 2494388 w 2667002"/>
                <a:gd name="connsiteY21" fmla="*/ 670578 h 2667003"/>
                <a:gd name="connsiteX22" fmla="*/ 2262383 w 2667002"/>
                <a:gd name="connsiteY22" fmla="*/ 718485 h 2667003"/>
                <a:gd name="connsiteX23" fmla="*/ 2167927 w 2667002"/>
                <a:gd name="connsiteY23" fmla="*/ 593655 h 2667003"/>
                <a:gd name="connsiteX24" fmla="*/ 2271273 w 2667002"/>
                <a:gd name="connsiteY24" fmla="*/ 384369 h 2667003"/>
                <a:gd name="connsiteX25" fmla="*/ 2142615 w 2667002"/>
                <a:gd name="connsiteY25" fmla="*/ 273491 h 2667003"/>
                <a:gd name="connsiteX26" fmla="*/ 1951110 w 2667002"/>
                <a:gd name="connsiteY26" fmla="*/ 404619 h 2667003"/>
                <a:gd name="connsiteX27" fmla="*/ 1827637 w 2667002"/>
                <a:gd name="connsiteY27" fmla="*/ 333993 h 2667003"/>
                <a:gd name="connsiteX28" fmla="*/ 1845170 w 2667002"/>
                <a:gd name="connsiteY28" fmla="*/ 100877 h 2667003"/>
                <a:gd name="connsiteX29" fmla="*/ 1683916 w 2667002"/>
                <a:gd name="connsiteY29" fmla="*/ 46672 h 2667003"/>
                <a:gd name="connsiteX30" fmla="*/ 1555381 w 2667002"/>
                <a:gd name="connsiteY30" fmla="*/ 240771 h 2667003"/>
                <a:gd name="connsiteX31" fmla="*/ 1400300 w 2667002"/>
                <a:gd name="connsiteY31" fmla="*/ 220521 h 2667003"/>
                <a:gd name="connsiteX32" fmla="*/ 1325969 w 2667002"/>
                <a:gd name="connsiteY32" fmla="*/ 0 h 2667003"/>
                <a:gd name="connsiteX33" fmla="*/ 1157059 w 2667002"/>
                <a:gd name="connsiteY33" fmla="*/ 11359 h 2667003"/>
                <a:gd name="connsiteX34" fmla="*/ 1114214 w 2667002"/>
                <a:gd name="connsiteY34" fmla="*/ 240771 h 2667003"/>
                <a:gd name="connsiteX35" fmla="*/ 975555 w 2667002"/>
                <a:gd name="connsiteY35" fmla="*/ 277319 h 2667003"/>
                <a:gd name="connsiteX36" fmla="*/ 823067 w 2667002"/>
                <a:gd name="connsiteY36" fmla="*/ 98284 h 2667003"/>
                <a:gd name="connsiteX37" fmla="*/ 670578 w 2667002"/>
                <a:gd name="connsiteY37" fmla="*/ 172615 h 2667003"/>
                <a:gd name="connsiteX38" fmla="*/ 718486 w 2667002"/>
                <a:gd name="connsiteY38" fmla="*/ 404619 h 2667003"/>
                <a:gd name="connsiteX39" fmla="*/ 593655 w 2667002"/>
                <a:gd name="connsiteY39" fmla="*/ 499076 h 2667003"/>
                <a:gd name="connsiteX40" fmla="*/ 384369 w 2667002"/>
                <a:gd name="connsiteY40" fmla="*/ 395729 h 2667003"/>
                <a:gd name="connsiteX41" fmla="*/ 273491 w 2667002"/>
                <a:gd name="connsiteY41" fmla="*/ 524387 h 2667003"/>
                <a:gd name="connsiteX42" fmla="*/ 405854 w 2667002"/>
                <a:gd name="connsiteY42" fmla="*/ 715893 h 2667003"/>
                <a:gd name="connsiteX43" fmla="*/ 333993 w 2667002"/>
                <a:gd name="connsiteY43" fmla="*/ 839365 h 2667003"/>
                <a:gd name="connsiteX44" fmla="*/ 102112 w 2667002"/>
                <a:gd name="connsiteY44" fmla="*/ 821832 h 2667003"/>
                <a:gd name="connsiteX45" fmla="*/ 46673 w 2667002"/>
                <a:gd name="connsiteY45" fmla="*/ 983087 h 2667003"/>
                <a:gd name="connsiteX46" fmla="*/ 242006 w 2667002"/>
                <a:gd name="connsiteY46" fmla="*/ 1111622 h 2667003"/>
                <a:gd name="connsiteX47" fmla="*/ 220522 w 2667002"/>
                <a:gd name="connsiteY47" fmla="*/ 1266703 h 2667003"/>
                <a:gd name="connsiteX48" fmla="*/ 0 w 2667002"/>
                <a:gd name="connsiteY48" fmla="*/ 1341034 h 2667003"/>
                <a:gd name="connsiteX49" fmla="*/ 11360 w 2667002"/>
                <a:gd name="connsiteY49" fmla="*/ 1509944 h 2667003"/>
                <a:gd name="connsiteX50" fmla="*/ 240771 w 2667002"/>
                <a:gd name="connsiteY50" fmla="*/ 1554023 h 2667003"/>
                <a:gd name="connsiteX51" fmla="*/ 278554 w 2667002"/>
                <a:gd name="connsiteY51" fmla="*/ 1691448 h 2667003"/>
                <a:gd name="connsiteX52" fmla="*/ 98284 w 2667002"/>
                <a:gd name="connsiteY52" fmla="*/ 1843936 h 2667003"/>
                <a:gd name="connsiteX53" fmla="*/ 173973 w 2667002"/>
                <a:gd name="connsiteY53" fmla="*/ 1996425 h 2667003"/>
                <a:gd name="connsiteX54" fmla="*/ 404619 w 2667002"/>
                <a:gd name="connsiteY54" fmla="*/ 1948518 h 2667003"/>
                <a:gd name="connsiteX55" fmla="*/ 500433 w 2667002"/>
                <a:gd name="connsiteY55" fmla="*/ 2073348 h 2667003"/>
                <a:gd name="connsiteX56" fmla="*/ 395729 w 2667002"/>
                <a:gd name="connsiteY56" fmla="*/ 2282634 h 2667003"/>
                <a:gd name="connsiteX57" fmla="*/ 524387 w 2667002"/>
                <a:gd name="connsiteY57" fmla="*/ 2393512 h 2667003"/>
                <a:gd name="connsiteX58" fmla="*/ 717127 w 2667002"/>
                <a:gd name="connsiteY58" fmla="*/ 2261149 h 2667003"/>
                <a:gd name="connsiteX59" fmla="*/ 840723 w 2667002"/>
                <a:gd name="connsiteY59" fmla="*/ 2333010 h 2667003"/>
                <a:gd name="connsiteX60" fmla="*/ 823067 w 2667002"/>
                <a:gd name="connsiteY60" fmla="*/ 2564891 h 2667003"/>
                <a:gd name="connsiteX61" fmla="*/ 983087 w 2667002"/>
                <a:gd name="connsiteY61" fmla="*/ 2620331 h 2667003"/>
                <a:gd name="connsiteX62" fmla="*/ 1111621 w 2667002"/>
                <a:gd name="connsiteY62" fmla="*/ 2426232 h 2667003"/>
                <a:gd name="connsiteX63" fmla="*/ 1266703 w 2667002"/>
                <a:gd name="connsiteY63" fmla="*/ 2446481 h 2667003"/>
                <a:gd name="connsiteX64" fmla="*/ 1341033 w 2667002"/>
                <a:gd name="connsiteY64" fmla="*/ 2667003 h 266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667002" h="2667003">
                  <a:moveTo>
                    <a:pt x="1341033" y="2667003"/>
                  </a:moveTo>
                  <a:cubicBezTo>
                    <a:pt x="1511178" y="2655643"/>
                    <a:pt x="1511178" y="2655643"/>
                    <a:pt x="1511178" y="2655643"/>
                  </a:cubicBezTo>
                  <a:cubicBezTo>
                    <a:pt x="1554023" y="2426232"/>
                    <a:pt x="1554023" y="2426232"/>
                    <a:pt x="1554023" y="2426232"/>
                  </a:cubicBezTo>
                  <a:cubicBezTo>
                    <a:pt x="1599461" y="2417465"/>
                    <a:pt x="1646133" y="2404871"/>
                    <a:pt x="1691447" y="2389684"/>
                  </a:cubicBezTo>
                  <a:cubicBezTo>
                    <a:pt x="1845170" y="2568719"/>
                    <a:pt x="1845170" y="2568719"/>
                    <a:pt x="1845170" y="2568719"/>
                  </a:cubicBezTo>
                  <a:cubicBezTo>
                    <a:pt x="1996424" y="2494389"/>
                    <a:pt x="1996424" y="2494389"/>
                    <a:pt x="1996424" y="2494389"/>
                  </a:cubicBezTo>
                  <a:cubicBezTo>
                    <a:pt x="1948517" y="2262384"/>
                    <a:pt x="1948517" y="2262384"/>
                    <a:pt x="1948517" y="2262384"/>
                  </a:cubicBezTo>
                  <a:cubicBezTo>
                    <a:pt x="1992720" y="2233368"/>
                    <a:pt x="2034330" y="2201882"/>
                    <a:pt x="2073347" y="2166569"/>
                  </a:cubicBezTo>
                  <a:cubicBezTo>
                    <a:pt x="2282633" y="2271274"/>
                    <a:pt x="2282633" y="2271274"/>
                    <a:pt x="2282633" y="2271274"/>
                  </a:cubicBezTo>
                  <a:cubicBezTo>
                    <a:pt x="2393511" y="2142616"/>
                    <a:pt x="2393511" y="2142616"/>
                    <a:pt x="2393511" y="2142616"/>
                  </a:cubicBezTo>
                  <a:cubicBezTo>
                    <a:pt x="2262383" y="1949875"/>
                    <a:pt x="2262383" y="1949875"/>
                    <a:pt x="2262383" y="1949875"/>
                  </a:cubicBezTo>
                  <a:cubicBezTo>
                    <a:pt x="2288930" y="1910735"/>
                    <a:pt x="2311525" y="1869124"/>
                    <a:pt x="2333010" y="1827638"/>
                  </a:cubicBezTo>
                  <a:cubicBezTo>
                    <a:pt x="2566125" y="1843936"/>
                    <a:pt x="2566125" y="1843936"/>
                    <a:pt x="2566125" y="1843936"/>
                  </a:cubicBezTo>
                  <a:cubicBezTo>
                    <a:pt x="2620330" y="1683916"/>
                    <a:pt x="2620330" y="1683916"/>
                    <a:pt x="2620330" y="1683916"/>
                  </a:cubicBezTo>
                  <a:cubicBezTo>
                    <a:pt x="2426231" y="1555381"/>
                    <a:pt x="2426231" y="1555381"/>
                    <a:pt x="2426231" y="1555381"/>
                  </a:cubicBezTo>
                  <a:cubicBezTo>
                    <a:pt x="2436356" y="1503646"/>
                    <a:pt x="2442653" y="1452035"/>
                    <a:pt x="2446481" y="1400300"/>
                  </a:cubicBezTo>
                  <a:cubicBezTo>
                    <a:pt x="2667002" y="1325969"/>
                    <a:pt x="2667002" y="1325969"/>
                    <a:pt x="2667002" y="1325969"/>
                  </a:cubicBezTo>
                  <a:cubicBezTo>
                    <a:pt x="2655643" y="1155825"/>
                    <a:pt x="2655643" y="1155825"/>
                    <a:pt x="2655643" y="1155825"/>
                  </a:cubicBezTo>
                  <a:cubicBezTo>
                    <a:pt x="2426231" y="1112980"/>
                    <a:pt x="2426231" y="1112980"/>
                    <a:pt x="2426231" y="1112980"/>
                  </a:cubicBezTo>
                  <a:cubicBezTo>
                    <a:pt x="2417465" y="1067542"/>
                    <a:pt x="2404870" y="1020869"/>
                    <a:pt x="2389683" y="975555"/>
                  </a:cubicBezTo>
                  <a:cubicBezTo>
                    <a:pt x="2568718" y="821832"/>
                    <a:pt x="2568718" y="821832"/>
                    <a:pt x="2568718" y="821832"/>
                  </a:cubicBezTo>
                  <a:cubicBezTo>
                    <a:pt x="2494388" y="670578"/>
                    <a:pt x="2494388" y="670578"/>
                    <a:pt x="2494388" y="670578"/>
                  </a:cubicBezTo>
                  <a:cubicBezTo>
                    <a:pt x="2262383" y="718485"/>
                    <a:pt x="2262383" y="718485"/>
                    <a:pt x="2262383" y="718485"/>
                  </a:cubicBezTo>
                  <a:cubicBezTo>
                    <a:pt x="2233367" y="674282"/>
                    <a:pt x="2201882" y="632672"/>
                    <a:pt x="2167927" y="593655"/>
                  </a:cubicBezTo>
                  <a:cubicBezTo>
                    <a:pt x="2271273" y="384369"/>
                    <a:pt x="2271273" y="384369"/>
                    <a:pt x="2271273" y="384369"/>
                  </a:cubicBezTo>
                  <a:cubicBezTo>
                    <a:pt x="2142615" y="273491"/>
                    <a:pt x="2142615" y="273491"/>
                    <a:pt x="2142615" y="273491"/>
                  </a:cubicBezTo>
                  <a:cubicBezTo>
                    <a:pt x="1951110" y="404619"/>
                    <a:pt x="1951110" y="404619"/>
                    <a:pt x="1951110" y="404619"/>
                  </a:cubicBezTo>
                  <a:cubicBezTo>
                    <a:pt x="1910734" y="379430"/>
                    <a:pt x="1869124" y="355477"/>
                    <a:pt x="1827637" y="333993"/>
                  </a:cubicBezTo>
                  <a:cubicBezTo>
                    <a:pt x="1845170" y="100877"/>
                    <a:pt x="1845170" y="100877"/>
                    <a:pt x="1845170" y="100877"/>
                  </a:cubicBezTo>
                  <a:cubicBezTo>
                    <a:pt x="1683916" y="46672"/>
                    <a:pt x="1683916" y="46672"/>
                    <a:pt x="1683916" y="46672"/>
                  </a:cubicBezTo>
                  <a:cubicBezTo>
                    <a:pt x="1555381" y="240771"/>
                    <a:pt x="1555381" y="240771"/>
                    <a:pt x="1555381" y="240771"/>
                  </a:cubicBezTo>
                  <a:cubicBezTo>
                    <a:pt x="1504881" y="230646"/>
                    <a:pt x="1452035" y="224349"/>
                    <a:pt x="1400300" y="220521"/>
                  </a:cubicBezTo>
                  <a:cubicBezTo>
                    <a:pt x="1325969" y="0"/>
                    <a:pt x="1325969" y="0"/>
                    <a:pt x="1325969" y="0"/>
                  </a:cubicBezTo>
                  <a:cubicBezTo>
                    <a:pt x="1157059" y="11359"/>
                    <a:pt x="1157059" y="11359"/>
                    <a:pt x="1157059" y="11359"/>
                  </a:cubicBezTo>
                  <a:cubicBezTo>
                    <a:pt x="1114214" y="240771"/>
                    <a:pt x="1114214" y="240771"/>
                    <a:pt x="1114214" y="240771"/>
                  </a:cubicBezTo>
                  <a:cubicBezTo>
                    <a:pt x="1067542" y="249537"/>
                    <a:pt x="1020869" y="262132"/>
                    <a:pt x="975555" y="277319"/>
                  </a:cubicBezTo>
                  <a:cubicBezTo>
                    <a:pt x="823067" y="98284"/>
                    <a:pt x="823067" y="98284"/>
                    <a:pt x="823067" y="98284"/>
                  </a:cubicBezTo>
                  <a:cubicBezTo>
                    <a:pt x="670578" y="172615"/>
                    <a:pt x="670578" y="172615"/>
                    <a:pt x="670578" y="172615"/>
                  </a:cubicBezTo>
                  <a:cubicBezTo>
                    <a:pt x="718486" y="404619"/>
                    <a:pt x="718486" y="404619"/>
                    <a:pt x="718486" y="404619"/>
                  </a:cubicBezTo>
                  <a:cubicBezTo>
                    <a:pt x="674282" y="433635"/>
                    <a:pt x="632672" y="465121"/>
                    <a:pt x="593655" y="499076"/>
                  </a:cubicBezTo>
                  <a:cubicBezTo>
                    <a:pt x="384369" y="395729"/>
                    <a:pt x="384369" y="395729"/>
                    <a:pt x="384369" y="395729"/>
                  </a:cubicBezTo>
                  <a:cubicBezTo>
                    <a:pt x="273491" y="524387"/>
                    <a:pt x="273491" y="524387"/>
                    <a:pt x="273491" y="524387"/>
                  </a:cubicBezTo>
                  <a:cubicBezTo>
                    <a:pt x="405854" y="715893"/>
                    <a:pt x="405854" y="715893"/>
                    <a:pt x="405854" y="715893"/>
                  </a:cubicBezTo>
                  <a:cubicBezTo>
                    <a:pt x="379431" y="756268"/>
                    <a:pt x="355477" y="797879"/>
                    <a:pt x="333993" y="839365"/>
                  </a:cubicBezTo>
                  <a:cubicBezTo>
                    <a:pt x="102112" y="821832"/>
                    <a:pt x="102112" y="821832"/>
                    <a:pt x="102112" y="821832"/>
                  </a:cubicBezTo>
                  <a:cubicBezTo>
                    <a:pt x="46673" y="983087"/>
                    <a:pt x="46673" y="983087"/>
                    <a:pt x="46673" y="983087"/>
                  </a:cubicBezTo>
                  <a:cubicBezTo>
                    <a:pt x="242006" y="1111622"/>
                    <a:pt x="242006" y="1111622"/>
                    <a:pt x="242006" y="1111622"/>
                  </a:cubicBezTo>
                  <a:cubicBezTo>
                    <a:pt x="230646" y="1163357"/>
                    <a:pt x="224349" y="1214968"/>
                    <a:pt x="220522" y="1266703"/>
                  </a:cubicBezTo>
                  <a:cubicBezTo>
                    <a:pt x="0" y="1341034"/>
                    <a:pt x="0" y="1341034"/>
                    <a:pt x="0" y="1341034"/>
                  </a:cubicBezTo>
                  <a:cubicBezTo>
                    <a:pt x="11360" y="1509944"/>
                    <a:pt x="11360" y="1509944"/>
                    <a:pt x="11360" y="1509944"/>
                  </a:cubicBezTo>
                  <a:cubicBezTo>
                    <a:pt x="240771" y="1554023"/>
                    <a:pt x="240771" y="1554023"/>
                    <a:pt x="240771" y="1554023"/>
                  </a:cubicBezTo>
                  <a:cubicBezTo>
                    <a:pt x="250772" y="1599461"/>
                    <a:pt x="262132" y="1646134"/>
                    <a:pt x="278554" y="1691448"/>
                  </a:cubicBezTo>
                  <a:cubicBezTo>
                    <a:pt x="98284" y="1843936"/>
                    <a:pt x="98284" y="1843936"/>
                    <a:pt x="98284" y="1843936"/>
                  </a:cubicBezTo>
                  <a:cubicBezTo>
                    <a:pt x="173973" y="1996425"/>
                    <a:pt x="173973" y="1996425"/>
                    <a:pt x="173973" y="1996425"/>
                  </a:cubicBezTo>
                  <a:cubicBezTo>
                    <a:pt x="404619" y="1948518"/>
                    <a:pt x="404619" y="1948518"/>
                    <a:pt x="404619" y="1948518"/>
                  </a:cubicBezTo>
                  <a:cubicBezTo>
                    <a:pt x="433635" y="1992721"/>
                    <a:pt x="465120" y="2034331"/>
                    <a:pt x="500433" y="2073348"/>
                  </a:cubicBezTo>
                  <a:cubicBezTo>
                    <a:pt x="395729" y="2282634"/>
                    <a:pt x="395729" y="2282634"/>
                    <a:pt x="395729" y="2282634"/>
                  </a:cubicBezTo>
                  <a:cubicBezTo>
                    <a:pt x="524387" y="2393512"/>
                    <a:pt x="524387" y="2393512"/>
                    <a:pt x="524387" y="2393512"/>
                  </a:cubicBezTo>
                  <a:cubicBezTo>
                    <a:pt x="717127" y="2261149"/>
                    <a:pt x="717127" y="2261149"/>
                    <a:pt x="717127" y="2261149"/>
                  </a:cubicBezTo>
                  <a:cubicBezTo>
                    <a:pt x="756268" y="2287573"/>
                    <a:pt x="797878" y="2311526"/>
                    <a:pt x="840723" y="2333010"/>
                  </a:cubicBezTo>
                  <a:cubicBezTo>
                    <a:pt x="823067" y="2564891"/>
                    <a:pt x="823067" y="2564891"/>
                    <a:pt x="823067" y="2564891"/>
                  </a:cubicBezTo>
                  <a:cubicBezTo>
                    <a:pt x="983087" y="2620331"/>
                    <a:pt x="983087" y="2620331"/>
                    <a:pt x="983087" y="2620331"/>
                  </a:cubicBezTo>
                  <a:cubicBezTo>
                    <a:pt x="1111621" y="2426232"/>
                    <a:pt x="1111621" y="2426232"/>
                    <a:pt x="1111621" y="2426232"/>
                  </a:cubicBezTo>
                  <a:cubicBezTo>
                    <a:pt x="1163356" y="2436357"/>
                    <a:pt x="1214968" y="2442654"/>
                    <a:pt x="1266703" y="2446481"/>
                  </a:cubicBezTo>
                  <a:cubicBezTo>
                    <a:pt x="1341033" y="2667003"/>
                    <a:pt x="1341033" y="2667003"/>
                    <a:pt x="1341033" y="2667003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400"/>
            </a:p>
          </p:txBody>
        </p:sp>
        <p:sp>
          <p:nvSpPr>
            <p:cNvPr id="26" name="Shape 384"/>
            <p:cNvSpPr/>
            <p:nvPr/>
          </p:nvSpPr>
          <p:spPr>
            <a:xfrm rot="5400000" flipH="1">
              <a:off x="3210687" y="4850333"/>
              <a:ext cx="1828558" cy="1829686"/>
            </a:xfrm>
            <a:prstGeom prst="ellipse">
              <a:avLst/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/>
                </a:gs>
              </a:gsLst>
              <a:lin ang="9000000" scaled="0"/>
            </a:gradFill>
            <a:ln w="12700" cap="flat">
              <a:noFill/>
              <a:miter lim="400000"/>
            </a:ln>
            <a:effectLst/>
          </p:spPr>
          <p:txBody>
            <a:bodyPr vert="vert270" wrap="square" lIns="34289" tIns="34289" rIns="34289" bIns="34289" numCol="1" anchor="ctr" anchorCtr="1">
              <a:noAutofit/>
            </a:bodyPr>
            <a:lstStyle/>
            <a:p>
              <a:pPr algn="ctr"/>
              <a:r>
                <a:rPr lang="es-CO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 pensión sola no es suficiente </a:t>
              </a:r>
              <a:r>
                <a:rPr lang="es-CO" sz="2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42%</a:t>
              </a:r>
              <a:endParaRPr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3" name="Group 10"/>
          <p:cNvGrpSpPr/>
          <p:nvPr/>
        </p:nvGrpSpPr>
        <p:grpSpPr>
          <a:xfrm>
            <a:off x="8673000" y="1295400"/>
            <a:ext cx="2376000" cy="2376000"/>
            <a:chOff x="2791465" y="4431675"/>
            <a:chExt cx="2667002" cy="2667003"/>
          </a:xfrm>
        </p:grpSpPr>
        <p:sp>
          <p:nvSpPr>
            <p:cNvPr id="23" name="Freeform: Shape 11"/>
            <p:cNvSpPr/>
            <p:nvPr/>
          </p:nvSpPr>
          <p:spPr>
            <a:xfrm rot="10800000" flipH="1">
              <a:off x="2791465" y="4431675"/>
              <a:ext cx="2667002" cy="2667003"/>
            </a:xfrm>
            <a:custGeom>
              <a:avLst/>
              <a:gdLst>
                <a:gd name="connsiteX0" fmla="*/ 1341033 w 2667002"/>
                <a:gd name="connsiteY0" fmla="*/ 2667003 h 2667003"/>
                <a:gd name="connsiteX1" fmla="*/ 1511178 w 2667002"/>
                <a:gd name="connsiteY1" fmla="*/ 2655643 h 2667003"/>
                <a:gd name="connsiteX2" fmla="*/ 1554023 w 2667002"/>
                <a:gd name="connsiteY2" fmla="*/ 2426232 h 2667003"/>
                <a:gd name="connsiteX3" fmla="*/ 1691447 w 2667002"/>
                <a:gd name="connsiteY3" fmla="*/ 2389684 h 2667003"/>
                <a:gd name="connsiteX4" fmla="*/ 1845170 w 2667002"/>
                <a:gd name="connsiteY4" fmla="*/ 2568719 h 2667003"/>
                <a:gd name="connsiteX5" fmla="*/ 1996424 w 2667002"/>
                <a:gd name="connsiteY5" fmla="*/ 2494389 h 2667003"/>
                <a:gd name="connsiteX6" fmla="*/ 1948517 w 2667002"/>
                <a:gd name="connsiteY6" fmla="*/ 2262384 h 2667003"/>
                <a:gd name="connsiteX7" fmla="*/ 2073347 w 2667002"/>
                <a:gd name="connsiteY7" fmla="*/ 2166569 h 2667003"/>
                <a:gd name="connsiteX8" fmla="*/ 2282633 w 2667002"/>
                <a:gd name="connsiteY8" fmla="*/ 2271274 h 2667003"/>
                <a:gd name="connsiteX9" fmla="*/ 2393511 w 2667002"/>
                <a:gd name="connsiteY9" fmla="*/ 2142616 h 2667003"/>
                <a:gd name="connsiteX10" fmla="*/ 2262383 w 2667002"/>
                <a:gd name="connsiteY10" fmla="*/ 1949875 h 2667003"/>
                <a:gd name="connsiteX11" fmla="*/ 2333010 w 2667002"/>
                <a:gd name="connsiteY11" fmla="*/ 1827638 h 2667003"/>
                <a:gd name="connsiteX12" fmla="*/ 2566125 w 2667002"/>
                <a:gd name="connsiteY12" fmla="*/ 1843936 h 2667003"/>
                <a:gd name="connsiteX13" fmla="*/ 2620330 w 2667002"/>
                <a:gd name="connsiteY13" fmla="*/ 1683916 h 2667003"/>
                <a:gd name="connsiteX14" fmla="*/ 2426231 w 2667002"/>
                <a:gd name="connsiteY14" fmla="*/ 1555381 h 2667003"/>
                <a:gd name="connsiteX15" fmla="*/ 2446481 w 2667002"/>
                <a:gd name="connsiteY15" fmla="*/ 1400300 h 2667003"/>
                <a:gd name="connsiteX16" fmla="*/ 2667002 w 2667002"/>
                <a:gd name="connsiteY16" fmla="*/ 1325969 h 2667003"/>
                <a:gd name="connsiteX17" fmla="*/ 2655643 w 2667002"/>
                <a:gd name="connsiteY17" fmla="*/ 1155825 h 2667003"/>
                <a:gd name="connsiteX18" fmla="*/ 2426231 w 2667002"/>
                <a:gd name="connsiteY18" fmla="*/ 1112980 h 2667003"/>
                <a:gd name="connsiteX19" fmla="*/ 2389683 w 2667002"/>
                <a:gd name="connsiteY19" fmla="*/ 975555 h 2667003"/>
                <a:gd name="connsiteX20" fmla="*/ 2568718 w 2667002"/>
                <a:gd name="connsiteY20" fmla="*/ 821832 h 2667003"/>
                <a:gd name="connsiteX21" fmla="*/ 2494388 w 2667002"/>
                <a:gd name="connsiteY21" fmla="*/ 670578 h 2667003"/>
                <a:gd name="connsiteX22" fmla="*/ 2262383 w 2667002"/>
                <a:gd name="connsiteY22" fmla="*/ 718485 h 2667003"/>
                <a:gd name="connsiteX23" fmla="*/ 2167927 w 2667002"/>
                <a:gd name="connsiteY23" fmla="*/ 593655 h 2667003"/>
                <a:gd name="connsiteX24" fmla="*/ 2271273 w 2667002"/>
                <a:gd name="connsiteY24" fmla="*/ 384369 h 2667003"/>
                <a:gd name="connsiteX25" fmla="*/ 2142615 w 2667002"/>
                <a:gd name="connsiteY25" fmla="*/ 273491 h 2667003"/>
                <a:gd name="connsiteX26" fmla="*/ 1951110 w 2667002"/>
                <a:gd name="connsiteY26" fmla="*/ 404619 h 2667003"/>
                <a:gd name="connsiteX27" fmla="*/ 1827637 w 2667002"/>
                <a:gd name="connsiteY27" fmla="*/ 333993 h 2667003"/>
                <a:gd name="connsiteX28" fmla="*/ 1845170 w 2667002"/>
                <a:gd name="connsiteY28" fmla="*/ 100877 h 2667003"/>
                <a:gd name="connsiteX29" fmla="*/ 1683916 w 2667002"/>
                <a:gd name="connsiteY29" fmla="*/ 46672 h 2667003"/>
                <a:gd name="connsiteX30" fmla="*/ 1555381 w 2667002"/>
                <a:gd name="connsiteY30" fmla="*/ 240771 h 2667003"/>
                <a:gd name="connsiteX31" fmla="*/ 1400300 w 2667002"/>
                <a:gd name="connsiteY31" fmla="*/ 220521 h 2667003"/>
                <a:gd name="connsiteX32" fmla="*/ 1325969 w 2667002"/>
                <a:gd name="connsiteY32" fmla="*/ 0 h 2667003"/>
                <a:gd name="connsiteX33" fmla="*/ 1157059 w 2667002"/>
                <a:gd name="connsiteY33" fmla="*/ 11359 h 2667003"/>
                <a:gd name="connsiteX34" fmla="*/ 1114214 w 2667002"/>
                <a:gd name="connsiteY34" fmla="*/ 240771 h 2667003"/>
                <a:gd name="connsiteX35" fmla="*/ 975555 w 2667002"/>
                <a:gd name="connsiteY35" fmla="*/ 277319 h 2667003"/>
                <a:gd name="connsiteX36" fmla="*/ 823067 w 2667002"/>
                <a:gd name="connsiteY36" fmla="*/ 98284 h 2667003"/>
                <a:gd name="connsiteX37" fmla="*/ 670578 w 2667002"/>
                <a:gd name="connsiteY37" fmla="*/ 172615 h 2667003"/>
                <a:gd name="connsiteX38" fmla="*/ 718486 w 2667002"/>
                <a:gd name="connsiteY38" fmla="*/ 404619 h 2667003"/>
                <a:gd name="connsiteX39" fmla="*/ 593655 w 2667002"/>
                <a:gd name="connsiteY39" fmla="*/ 499076 h 2667003"/>
                <a:gd name="connsiteX40" fmla="*/ 384369 w 2667002"/>
                <a:gd name="connsiteY40" fmla="*/ 395729 h 2667003"/>
                <a:gd name="connsiteX41" fmla="*/ 273491 w 2667002"/>
                <a:gd name="connsiteY41" fmla="*/ 524387 h 2667003"/>
                <a:gd name="connsiteX42" fmla="*/ 405854 w 2667002"/>
                <a:gd name="connsiteY42" fmla="*/ 715893 h 2667003"/>
                <a:gd name="connsiteX43" fmla="*/ 333993 w 2667002"/>
                <a:gd name="connsiteY43" fmla="*/ 839365 h 2667003"/>
                <a:gd name="connsiteX44" fmla="*/ 102112 w 2667002"/>
                <a:gd name="connsiteY44" fmla="*/ 821832 h 2667003"/>
                <a:gd name="connsiteX45" fmla="*/ 46673 w 2667002"/>
                <a:gd name="connsiteY45" fmla="*/ 983087 h 2667003"/>
                <a:gd name="connsiteX46" fmla="*/ 242006 w 2667002"/>
                <a:gd name="connsiteY46" fmla="*/ 1111622 h 2667003"/>
                <a:gd name="connsiteX47" fmla="*/ 220522 w 2667002"/>
                <a:gd name="connsiteY47" fmla="*/ 1266703 h 2667003"/>
                <a:gd name="connsiteX48" fmla="*/ 0 w 2667002"/>
                <a:gd name="connsiteY48" fmla="*/ 1341034 h 2667003"/>
                <a:gd name="connsiteX49" fmla="*/ 11360 w 2667002"/>
                <a:gd name="connsiteY49" fmla="*/ 1509944 h 2667003"/>
                <a:gd name="connsiteX50" fmla="*/ 240771 w 2667002"/>
                <a:gd name="connsiteY50" fmla="*/ 1554023 h 2667003"/>
                <a:gd name="connsiteX51" fmla="*/ 278554 w 2667002"/>
                <a:gd name="connsiteY51" fmla="*/ 1691448 h 2667003"/>
                <a:gd name="connsiteX52" fmla="*/ 98284 w 2667002"/>
                <a:gd name="connsiteY52" fmla="*/ 1843936 h 2667003"/>
                <a:gd name="connsiteX53" fmla="*/ 173973 w 2667002"/>
                <a:gd name="connsiteY53" fmla="*/ 1996425 h 2667003"/>
                <a:gd name="connsiteX54" fmla="*/ 404619 w 2667002"/>
                <a:gd name="connsiteY54" fmla="*/ 1948518 h 2667003"/>
                <a:gd name="connsiteX55" fmla="*/ 500433 w 2667002"/>
                <a:gd name="connsiteY55" fmla="*/ 2073348 h 2667003"/>
                <a:gd name="connsiteX56" fmla="*/ 395729 w 2667002"/>
                <a:gd name="connsiteY56" fmla="*/ 2282634 h 2667003"/>
                <a:gd name="connsiteX57" fmla="*/ 524387 w 2667002"/>
                <a:gd name="connsiteY57" fmla="*/ 2393512 h 2667003"/>
                <a:gd name="connsiteX58" fmla="*/ 717127 w 2667002"/>
                <a:gd name="connsiteY58" fmla="*/ 2261149 h 2667003"/>
                <a:gd name="connsiteX59" fmla="*/ 840723 w 2667002"/>
                <a:gd name="connsiteY59" fmla="*/ 2333010 h 2667003"/>
                <a:gd name="connsiteX60" fmla="*/ 823067 w 2667002"/>
                <a:gd name="connsiteY60" fmla="*/ 2564891 h 2667003"/>
                <a:gd name="connsiteX61" fmla="*/ 983087 w 2667002"/>
                <a:gd name="connsiteY61" fmla="*/ 2620331 h 2667003"/>
                <a:gd name="connsiteX62" fmla="*/ 1111621 w 2667002"/>
                <a:gd name="connsiteY62" fmla="*/ 2426232 h 2667003"/>
                <a:gd name="connsiteX63" fmla="*/ 1266703 w 2667002"/>
                <a:gd name="connsiteY63" fmla="*/ 2446481 h 2667003"/>
                <a:gd name="connsiteX64" fmla="*/ 1341033 w 2667002"/>
                <a:gd name="connsiteY64" fmla="*/ 2667003 h 266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667002" h="2667003">
                  <a:moveTo>
                    <a:pt x="1341033" y="2667003"/>
                  </a:moveTo>
                  <a:cubicBezTo>
                    <a:pt x="1511178" y="2655643"/>
                    <a:pt x="1511178" y="2655643"/>
                    <a:pt x="1511178" y="2655643"/>
                  </a:cubicBezTo>
                  <a:cubicBezTo>
                    <a:pt x="1554023" y="2426232"/>
                    <a:pt x="1554023" y="2426232"/>
                    <a:pt x="1554023" y="2426232"/>
                  </a:cubicBezTo>
                  <a:cubicBezTo>
                    <a:pt x="1599461" y="2417465"/>
                    <a:pt x="1646133" y="2404871"/>
                    <a:pt x="1691447" y="2389684"/>
                  </a:cubicBezTo>
                  <a:cubicBezTo>
                    <a:pt x="1845170" y="2568719"/>
                    <a:pt x="1845170" y="2568719"/>
                    <a:pt x="1845170" y="2568719"/>
                  </a:cubicBezTo>
                  <a:cubicBezTo>
                    <a:pt x="1996424" y="2494389"/>
                    <a:pt x="1996424" y="2494389"/>
                    <a:pt x="1996424" y="2494389"/>
                  </a:cubicBezTo>
                  <a:cubicBezTo>
                    <a:pt x="1948517" y="2262384"/>
                    <a:pt x="1948517" y="2262384"/>
                    <a:pt x="1948517" y="2262384"/>
                  </a:cubicBezTo>
                  <a:cubicBezTo>
                    <a:pt x="1992720" y="2233368"/>
                    <a:pt x="2034330" y="2201882"/>
                    <a:pt x="2073347" y="2166569"/>
                  </a:cubicBezTo>
                  <a:cubicBezTo>
                    <a:pt x="2282633" y="2271274"/>
                    <a:pt x="2282633" y="2271274"/>
                    <a:pt x="2282633" y="2271274"/>
                  </a:cubicBezTo>
                  <a:cubicBezTo>
                    <a:pt x="2393511" y="2142616"/>
                    <a:pt x="2393511" y="2142616"/>
                    <a:pt x="2393511" y="2142616"/>
                  </a:cubicBezTo>
                  <a:cubicBezTo>
                    <a:pt x="2262383" y="1949875"/>
                    <a:pt x="2262383" y="1949875"/>
                    <a:pt x="2262383" y="1949875"/>
                  </a:cubicBezTo>
                  <a:cubicBezTo>
                    <a:pt x="2288930" y="1910735"/>
                    <a:pt x="2311525" y="1869124"/>
                    <a:pt x="2333010" y="1827638"/>
                  </a:cubicBezTo>
                  <a:cubicBezTo>
                    <a:pt x="2566125" y="1843936"/>
                    <a:pt x="2566125" y="1843936"/>
                    <a:pt x="2566125" y="1843936"/>
                  </a:cubicBezTo>
                  <a:cubicBezTo>
                    <a:pt x="2620330" y="1683916"/>
                    <a:pt x="2620330" y="1683916"/>
                    <a:pt x="2620330" y="1683916"/>
                  </a:cubicBezTo>
                  <a:cubicBezTo>
                    <a:pt x="2426231" y="1555381"/>
                    <a:pt x="2426231" y="1555381"/>
                    <a:pt x="2426231" y="1555381"/>
                  </a:cubicBezTo>
                  <a:cubicBezTo>
                    <a:pt x="2436356" y="1503646"/>
                    <a:pt x="2442653" y="1452035"/>
                    <a:pt x="2446481" y="1400300"/>
                  </a:cubicBezTo>
                  <a:cubicBezTo>
                    <a:pt x="2667002" y="1325969"/>
                    <a:pt x="2667002" y="1325969"/>
                    <a:pt x="2667002" y="1325969"/>
                  </a:cubicBezTo>
                  <a:cubicBezTo>
                    <a:pt x="2655643" y="1155825"/>
                    <a:pt x="2655643" y="1155825"/>
                    <a:pt x="2655643" y="1155825"/>
                  </a:cubicBezTo>
                  <a:cubicBezTo>
                    <a:pt x="2426231" y="1112980"/>
                    <a:pt x="2426231" y="1112980"/>
                    <a:pt x="2426231" y="1112980"/>
                  </a:cubicBezTo>
                  <a:cubicBezTo>
                    <a:pt x="2417465" y="1067542"/>
                    <a:pt x="2404870" y="1020869"/>
                    <a:pt x="2389683" y="975555"/>
                  </a:cubicBezTo>
                  <a:cubicBezTo>
                    <a:pt x="2568718" y="821832"/>
                    <a:pt x="2568718" y="821832"/>
                    <a:pt x="2568718" y="821832"/>
                  </a:cubicBezTo>
                  <a:cubicBezTo>
                    <a:pt x="2494388" y="670578"/>
                    <a:pt x="2494388" y="670578"/>
                    <a:pt x="2494388" y="670578"/>
                  </a:cubicBezTo>
                  <a:cubicBezTo>
                    <a:pt x="2262383" y="718485"/>
                    <a:pt x="2262383" y="718485"/>
                    <a:pt x="2262383" y="718485"/>
                  </a:cubicBezTo>
                  <a:cubicBezTo>
                    <a:pt x="2233367" y="674282"/>
                    <a:pt x="2201882" y="632672"/>
                    <a:pt x="2167927" y="593655"/>
                  </a:cubicBezTo>
                  <a:cubicBezTo>
                    <a:pt x="2271273" y="384369"/>
                    <a:pt x="2271273" y="384369"/>
                    <a:pt x="2271273" y="384369"/>
                  </a:cubicBezTo>
                  <a:cubicBezTo>
                    <a:pt x="2142615" y="273491"/>
                    <a:pt x="2142615" y="273491"/>
                    <a:pt x="2142615" y="273491"/>
                  </a:cubicBezTo>
                  <a:cubicBezTo>
                    <a:pt x="1951110" y="404619"/>
                    <a:pt x="1951110" y="404619"/>
                    <a:pt x="1951110" y="404619"/>
                  </a:cubicBezTo>
                  <a:cubicBezTo>
                    <a:pt x="1910734" y="379430"/>
                    <a:pt x="1869124" y="355477"/>
                    <a:pt x="1827637" y="333993"/>
                  </a:cubicBezTo>
                  <a:cubicBezTo>
                    <a:pt x="1845170" y="100877"/>
                    <a:pt x="1845170" y="100877"/>
                    <a:pt x="1845170" y="100877"/>
                  </a:cubicBezTo>
                  <a:cubicBezTo>
                    <a:pt x="1683916" y="46672"/>
                    <a:pt x="1683916" y="46672"/>
                    <a:pt x="1683916" y="46672"/>
                  </a:cubicBezTo>
                  <a:cubicBezTo>
                    <a:pt x="1555381" y="240771"/>
                    <a:pt x="1555381" y="240771"/>
                    <a:pt x="1555381" y="240771"/>
                  </a:cubicBezTo>
                  <a:cubicBezTo>
                    <a:pt x="1504881" y="230646"/>
                    <a:pt x="1452035" y="224349"/>
                    <a:pt x="1400300" y="220521"/>
                  </a:cubicBezTo>
                  <a:cubicBezTo>
                    <a:pt x="1325969" y="0"/>
                    <a:pt x="1325969" y="0"/>
                    <a:pt x="1325969" y="0"/>
                  </a:cubicBezTo>
                  <a:cubicBezTo>
                    <a:pt x="1157059" y="11359"/>
                    <a:pt x="1157059" y="11359"/>
                    <a:pt x="1157059" y="11359"/>
                  </a:cubicBezTo>
                  <a:cubicBezTo>
                    <a:pt x="1114214" y="240771"/>
                    <a:pt x="1114214" y="240771"/>
                    <a:pt x="1114214" y="240771"/>
                  </a:cubicBezTo>
                  <a:cubicBezTo>
                    <a:pt x="1067542" y="249537"/>
                    <a:pt x="1020869" y="262132"/>
                    <a:pt x="975555" y="277319"/>
                  </a:cubicBezTo>
                  <a:cubicBezTo>
                    <a:pt x="823067" y="98284"/>
                    <a:pt x="823067" y="98284"/>
                    <a:pt x="823067" y="98284"/>
                  </a:cubicBezTo>
                  <a:cubicBezTo>
                    <a:pt x="670578" y="172615"/>
                    <a:pt x="670578" y="172615"/>
                    <a:pt x="670578" y="172615"/>
                  </a:cubicBezTo>
                  <a:cubicBezTo>
                    <a:pt x="718486" y="404619"/>
                    <a:pt x="718486" y="404619"/>
                    <a:pt x="718486" y="404619"/>
                  </a:cubicBezTo>
                  <a:cubicBezTo>
                    <a:pt x="674282" y="433635"/>
                    <a:pt x="632672" y="465121"/>
                    <a:pt x="593655" y="499076"/>
                  </a:cubicBezTo>
                  <a:cubicBezTo>
                    <a:pt x="384369" y="395729"/>
                    <a:pt x="384369" y="395729"/>
                    <a:pt x="384369" y="395729"/>
                  </a:cubicBezTo>
                  <a:cubicBezTo>
                    <a:pt x="273491" y="524387"/>
                    <a:pt x="273491" y="524387"/>
                    <a:pt x="273491" y="524387"/>
                  </a:cubicBezTo>
                  <a:cubicBezTo>
                    <a:pt x="405854" y="715893"/>
                    <a:pt x="405854" y="715893"/>
                    <a:pt x="405854" y="715893"/>
                  </a:cubicBezTo>
                  <a:cubicBezTo>
                    <a:pt x="379431" y="756268"/>
                    <a:pt x="355477" y="797879"/>
                    <a:pt x="333993" y="839365"/>
                  </a:cubicBezTo>
                  <a:cubicBezTo>
                    <a:pt x="102112" y="821832"/>
                    <a:pt x="102112" y="821832"/>
                    <a:pt x="102112" y="821832"/>
                  </a:cubicBezTo>
                  <a:cubicBezTo>
                    <a:pt x="46673" y="983087"/>
                    <a:pt x="46673" y="983087"/>
                    <a:pt x="46673" y="983087"/>
                  </a:cubicBezTo>
                  <a:cubicBezTo>
                    <a:pt x="242006" y="1111622"/>
                    <a:pt x="242006" y="1111622"/>
                    <a:pt x="242006" y="1111622"/>
                  </a:cubicBezTo>
                  <a:cubicBezTo>
                    <a:pt x="230646" y="1163357"/>
                    <a:pt x="224349" y="1214968"/>
                    <a:pt x="220522" y="1266703"/>
                  </a:cubicBezTo>
                  <a:cubicBezTo>
                    <a:pt x="0" y="1341034"/>
                    <a:pt x="0" y="1341034"/>
                    <a:pt x="0" y="1341034"/>
                  </a:cubicBezTo>
                  <a:cubicBezTo>
                    <a:pt x="11360" y="1509944"/>
                    <a:pt x="11360" y="1509944"/>
                    <a:pt x="11360" y="1509944"/>
                  </a:cubicBezTo>
                  <a:cubicBezTo>
                    <a:pt x="240771" y="1554023"/>
                    <a:pt x="240771" y="1554023"/>
                    <a:pt x="240771" y="1554023"/>
                  </a:cubicBezTo>
                  <a:cubicBezTo>
                    <a:pt x="250772" y="1599461"/>
                    <a:pt x="262132" y="1646134"/>
                    <a:pt x="278554" y="1691448"/>
                  </a:cubicBezTo>
                  <a:cubicBezTo>
                    <a:pt x="98284" y="1843936"/>
                    <a:pt x="98284" y="1843936"/>
                    <a:pt x="98284" y="1843936"/>
                  </a:cubicBezTo>
                  <a:cubicBezTo>
                    <a:pt x="173973" y="1996425"/>
                    <a:pt x="173973" y="1996425"/>
                    <a:pt x="173973" y="1996425"/>
                  </a:cubicBezTo>
                  <a:cubicBezTo>
                    <a:pt x="404619" y="1948518"/>
                    <a:pt x="404619" y="1948518"/>
                    <a:pt x="404619" y="1948518"/>
                  </a:cubicBezTo>
                  <a:cubicBezTo>
                    <a:pt x="433635" y="1992721"/>
                    <a:pt x="465120" y="2034331"/>
                    <a:pt x="500433" y="2073348"/>
                  </a:cubicBezTo>
                  <a:cubicBezTo>
                    <a:pt x="395729" y="2282634"/>
                    <a:pt x="395729" y="2282634"/>
                    <a:pt x="395729" y="2282634"/>
                  </a:cubicBezTo>
                  <a:cubicBezTo>
                    <a:pt x="524387" y="2393512"/>
                    <a:pt x="524387" y="2393512"/>
                    <a:pt x="524387" y="2393512"/>
                  </a:cubicBezTo>
                  <a:cubicBezTo>
                    <a:pt x="717127" y="2261149"/>
                    <a:pt x="717127" y="2261149"/>
                    <a:pt x="717127" y="2261149"/>
                  </a:cubicBezTo>
                  <a:cubicBezTo>
                    <a:pt x="756268" y="2287573"/>
                    <a:pt x="797878" y="2311526"/>
                    <a:pt x="840723" y="2333010"/>
                  </a:cubicBezTo>
                  <a:cubicBezTo>
                    <a:pt x="823067" y="2564891"/>
                    <a:pt x="823067" y="2564891"/>
                    <a:pt x="823067" y="2564891"/>
                  </a:cubicBezTo>
                  <a:cubicBezTo>
                    <a:pt x="983087" y="2620331"/>
                    <a:pt x="983087" y="2620331"/>
                    <a:pt x="983087" y="2620331"/>
                  </a:cubicBezTo>
                  <a:cubicBezTo>
                    <a:pt x="1111621" y="2426232"/>
                    <a:pt x="1111621" y="2426232"/>
                    <a:pt x="1111621" y="2426232"/>
                  </a:cubicBezTo>
                  <a:cubicBezTo>
                    <a:pt x="1163356" y="2436357"/>
                    <a:pt x="1214968" y="2442654"/>
                    <a:pt x="1266703" y="2446481"/>
                  </a:cubicBezTo>
                  <a:cubicBezTo>
                    <a:pt x="1341033" y="2667003"/>
                    <a:pt x="1341033" y="2667003"/>
                    <a:pt x="1341033" y="2667003"/>
                  </a:cubicBezTo>
                  <a:close/>
                </a:path>
              </a:pathLst>
            </a:custGeom>
            <a:solidFill>
              <a:srgbClr val="F49D15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4" name="Shape 384"/>
            <p:cNvSpPr/>
            <p:nvPr/>
          </p:nvSpPr>
          <p:spPr>
            <a:xfrm flipH="1">
              <a:off x="3210688" y="4850333"/>
              <a:ext cx="1828557" cy="1829688"/>
            </a:xfrm>
            <a:prstGeom prst="ellipse">
              <a:avLst/>
            </a:prstGeom>
            <a:gradFill flip="none" rotWithShape="1">
              <a:gsLst>
                <a:gs pos="0">
                  <a:srgbClr val="D9D9D9"/>
                </a:gs>
                <a:gs pos="100000">
                  <a:srgbClr val="FFFFFF"/>
                </a:gs>
              </a:gsLst>
              <a:lin ang="9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/>
              <a:r>
                <a:rPr lang="es-CO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 pensión </a:t>
              </a:r>
              <a:r>
                <a:rPr lang="es-CO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 brinda estabilidad financiera </a:t>
              </a:r>
              <a:r>
                <a:rPr lang="es-CO" sz="2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66%</a:t>
              </a:r>
              <a:endParaRPr lang="es-CO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98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CONOCIMIENTO</a:t>
            </a:r>
            <a:b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</a:br>
            <a:r>
              <a:rPr lang="es-CO" sz="2400" spc="-5" dirty="0" smtClean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Recursos para adquirir servicios de consumo</a:t>
            </a:r>
            <a:endParaRPr sz="2800" b="0" dirty="0">
              <a:solidFill>
                <a:srgbClr val="666666"/>
              </a:solidFill>
              <a:latin typeface="Roboto" panose="02000000000000000000" pitchFamily="2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1" b="39334"/>
          <a:stretch/>
        </p:blipFill>
        <p:spPr>
          <a:xfrm>
            <a:off x="338091" y="192971"/>
            <a:ext cx="1008000" cy="190190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4" y="6553200"/>
            <a:ext cx="7458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65000"/>
                  </a:schemeClr>
                </a:solidFill>
              </a:rPr>
              <a:t>¿</a:t>
            </a:r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Con qué recursos adquieren hoy los servicios en las diferentes categorías de consumo? 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53471"/>
              </p:ext>
            </p:extLst>
          </p:nvPr>
        </p:nvGraphicFramePr>
        <p:xfrm>
          <a:off x="1936308" y="2057400"/>
          <a:ext cx="8328000" cy="39751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2000">
                  <a:extLst>
                    <a:ext uri="{9D8B030D-6E8A-4147-A177-3AD203B41FA5}">
                      <a16:colId xmlns:a16="http://schemas.microsoft.com/office/drawing/2014/main" val="308316769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98942427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2485364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9833214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2475836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5707455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RECURSO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TURISMO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EDUCACION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SALUD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PRODUCTOS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HOGAR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127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La unión de ingresos de mi familia</a:t>
                      </a:r>
                      <a:endParaRPr lang="es-CO" sz="16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49%</a:t>
                      </a:r>
                      <a:endParaRPr lang="es-CO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38%</a:t>
                      </a:r>
                      <a:endParaRPr lang="es-CO" sz="1600" b="1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39%</a:t>
                      </a:r>
                      <a:endParaRPr lang="es-CO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50%</a:t>
                      </a:r>
                      <a:endParaRPr lang="es-CO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1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56%</a:t>
                      </a:r>
                      <a:endParaRPr lang="es-CO" sz="16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67513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Mis ahorros</a:t>
                      </a:r>
                      <a:endParaRPr lang="es-CO" sz="1600" b="0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34%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24%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24%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25%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24%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58008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Los recursos de mi pensión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10%</a:t>
                      </a:r>
                      <a:endParaRPr lang="es-CO" sz="1400" b="0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b="1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26%</a:t>
                      </a:r>
                      <a:endParaRPr lang="es-CO" sz="1400" b="1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17%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2103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Auxilios y subsidios recibidos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17%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17%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675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Créditos de libre inversión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11%</a:t>
                      </a:r>
                      <a:endParaRPr lang="es-CO" sz="1400" b="0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59334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Mi salario/ Ingresos personales (no pensión)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8%</a:t>
                      </a:r>
                      <a:endParaRPr lang="es-CO" sz="1400" b="0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2505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Ingresos de otros (pareja y/o familiares)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524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Préstamos/ Tarjeta de crédito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0722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Otros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2940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 adquiere productos de este servico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9%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01231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Invitación de familiares y/o amigos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07387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Regalos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641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Cursos gratis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1825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Subsidiada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solidFill>
                            <a:srgbClr val="666666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0%</a:t>
                      </a:r>
                      <a:endParaRPr lang="es-CO" sz="1400" b="0" i="0" u="none" strike="noStrike" dirty="0">
                        <a:solidFill>
                          <a:srgbClr val="666666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943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Base:</a:t>
                      </a:r>
                      <a:endParaRPr lang="es-CO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495</a:t>
                      </a:r>
                      <a:endParaRPr lang="es-CO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455</a:t>
                      </a:r>
                      <a:endParaRPr lang="es-CO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494</a:t>
                      </a:r>
                      <a:endParaRPr lang="es-CO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493</a:t>
                      </a:r>
                      <a:endParaRPr lang="es-CO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492</a:t>
                      </a:r>
                      <a:endParaRPr lang="es-CO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315243"/>
                  </a:ext>
                </a:extLst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219200"/>
            <a:ext cx="720000" cy="72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219200"/>
            <a:ext cx="720000" cy="72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00" y="1219200"/>
            <a:ext cx="720000" cy="72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219200"/>
            <a:ext cx="720000" cy="72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1920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CONOCIMIENTO</a:t>
            </a:r>
            <a:br>
              <a:rPr lang="es-CO" sz="2800" spc="-5" dirty="0" smtClean="0">
                <a:solidFill>
                  <a:srgbClr val="042C6A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</a:br>
            <a:r>
              <a:rPr lang="es-CO" sz="2400" spc="-5" dirty="0" smtClean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Verdana"/>
              </a:rPr>
              <a:t>Productos del sistema financiero</a:t>
            </a:r>
            <a:endParaRPr sz="2800" b="0" dirty="0">
              <a:solidFill>
                <a:srgbClr val="666666"/>
              </a:solidFill>
              <a:latin typeface="Roboto" panose="02000000000000000000" pitchFamily="2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1" b="39334"/>
          <a:stretch/>
        </p:blipFill>
        <p:spPr>
          <a:xfrm>
            <a:off x="338091" y="192971"/>
            <a:ext cx="1008000" cy="190190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39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65000"/>
                  </a:schemeClr>
                </a:solidFill>
              </a:rPr>
              <a:t>¿Cuenta con algún producto del sistema financiero?</a:t>
            </a:r>
          </a:p>
          <a:p>
            <a:r>
              <a:rPr lang="es-CO" sz="1200" dirty="0" smtClean="0">
                <a:solidFill>
                  <a:schemeClr val="bg1">
                    <a:lumMod val="65000"/>
                  </a:schemeClr>
                </a:solidFill>
              </a:rPr>
              <a:t>¿Por qué no cuentas con uno?</a:t>
            </a:r>
            <a:endParaRPr lang="es-CO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1142899874"/>
              </p:ext>
            </p:extLst>
          </p:nvPr>
        </p:nvGraphicFramePr>
        <p:xfrm>
          <a:off x="174400" y="1581497"/>
          <a:ext cx="3683000" cy="3623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33400" y="1223613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Tiene productos financieros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59487" y="3098214"/>
            <a:ext cx="673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Sí</a:t>
            </a:r>
          </a:p>
          <a:p>
            <a:pPr algn="ctr"/>
            <a:r>
              <a:rPr lang="es-CO" sz="20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75%</a:t>
            </a:r>
            <a:endParaRPr lang="es-CO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555469" y="2131518"/>
            <a:ext cx="673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0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No</a:t>
            </a:r>
          </a:p>
          <a:p>
            <a:pPr algn="ctr"/>
            <a:r>
              <a:rPr lang="es-CO" sz="2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s-CO" sz="20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5%</a:t>
            </a:r>
            <a:endParaRPr lang="es-CO" sz="2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438400" y="5102423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chemeClr val="bg1">
                    <a:lumMod val="65000"/>
                  </a:schemeClr>
                </a:solidFill>
              </a:rPr>
              <a:t>Base = 496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6" name="Chart 6"/>
          <p:cNvGraphicFramePr/>
          <p:nvPr>
            <p:extLst>
              <p:ext uri="{D42A27DB-BD31-4B8C-83A1-F6EECF244321}">
                <p14:modId xmlns:p14="http://schemas.microsoft.com/office/powerpoint/2010/main" val="3755969145"/>
              </p:ext>
            </p:extLst>
          </p:nvPr>
        </p:nvGraphicFramePr>
        <p:xfrm>
          <a:off x="4208908" y="2061512"/>
          <a:ext cx="7800210" cy="3489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11006629" y="5414344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solidFill>
                  <a:schemeClr val="bg1">
                    <a:lumMod val="65000"/>
                  </a:schemeClr>
                </a:solidFill>
              </a:rPr>
              <a:t>Base = 122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343400" y="1688068"/>
            <a:ext cx="415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Porque no tiene productos financieros:</a:t>
            </a:r>
            <a:endParaRPr lang="es-CO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Conector angular 8"/>
          <p:cNvCxnSpPr>
            <a:stCxn id="13" idx="3"/>
            <a:endCxn id="18" idx="1"/>
          </p:cNvCxnSpPr>
          <p:nvPr/>
        </p:nvCxnSpPr>
        <p:spPr>
          <a:xfrm flipV="1">
            <a:off x="3229051" y="1872734"/>
            <a:ext cx="1114349" cy="612727"/>
          </a:xfrm>
          <a:prstGeom prst="bentConnector3">
            <a:avLst/>
          </a:prstGeom>
          <a:ln w="19050"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7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  <a:b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TOP </a:t>
            </a:r>
            <a:r>
              <a:rPr lang="es-CO" sz="2800" b="0" spc="-5" dirty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OF MIND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5532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Q13 ¿Qué centros recreacionales conoce o ha oído nombrar?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740125"/>
              </p:ext>
            </p:extLst>
          </p:nvPr>
        </p:nvGraphicFramePr>
        <p:xfrm>
          <a:off x="3592513" y="4495800"/>
          <a:ext cx="4789487" cy="19069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0100">
                  <a:extLst>
                    <a:ext uri="{9D8B030D-6E8A-4147-A177-3AD203B41FA5}">
                      <a16:colId xmlns:a16="http://schemas.microsoft.com/office/drawing/2014/main" val="933283285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782689026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849676596"/>
                    </a:ext>
                  </a:extLst>
                </a:gridCol>
                <a:gridCol w="769937">
                  <a:extLst>
                    <a:ext uri="{9D8B030D-6E8A-4147-A177-3AD203B41FA5}">
                      <a16:colId xmlns:a16="http://schemas.microsoft.com/office/drawing/2014/main" val="60618875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18768196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Centro</a:t>
                      </a:r>
                      <a:r>
                        <a:rPr lang="es-CO" sz="1100" b="1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recreativo</a:t>
                      </a:r>
                      <a:endParaRPr lang="es-CO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Comfenalco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afiliado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886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</a:t>
                      </a:r>
                      <a:endParaRPr lang="es-CO" sz="11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7092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Acuaparque</a:t>
                      </a:r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la Caña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348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Ninguno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659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Centro Recreacional Yanaconas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75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 Pance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1445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Tardes caleñas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548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Parque del Café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896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Comfandi Lago Calima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260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 algn="r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Base: </a:t>
                      </a:r>
                      <a:endParaRPr lang="es-CO" sz="1000" b="0" i="0" u="none" strike="noStrike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Roboto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0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56724"/>
                  </a:ext>
                </a:extLst>
              </a:tr>
            </a:tbl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609288042"/>
              </p:ext>
            </p:extLst>
          </p:nvPr>
        </p:nvGraphicFramePr>
        <p:xfrm>
          <a:off x="363854" y="919799"/>
          <a:ext cx="11472908" cy="3455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11226671" y="6550223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= 384</a:t>
            </a:r>
            <a:endParaRPr lang="es-CO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3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  <a:b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Conocimiento ayudado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5532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Q14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¿De los siguientes centros recreacionales cuales conoce o ha oído nombrar?</a:t>
            </a:r>
          </a:p>
        </p:txBody>
      </p:sp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3794352191"/>
              </p:ext>
            </p:extLst>
          </p:nvPr>
        </p:nvGraphicFramePr>
        <p:xfrm>
          <a:off x="363853" y="1208128"/>
          <a:ext cx="11472908" cy="5268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1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3007" y="195071"/>
            <a:ext cx="896111" cy="49072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12571" y="220218"/>
            <a:ext cx="697547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CENTROS RECREATIVOS</a:t>
            </a:r>
            <a:br>
              <a:rPr lang="es-CO" sz="2800" b="0" spc="-5" dirty="0" smtClean="0">
                <a:solidFill>
                  <a:srgbClr val="2674BB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</a:br>
            <a:r>
              <a:rPr lang="es-CO" sz="2800" b="0" spc="-5" dirty="0" smtClean="0">
                <a:solidFill>
                  <a:srgbClr val="FF0000"/>
                </a:solidFill>
                <a:latin typeface="Arial Rounded MT Bold" panose="020F0704030504030204" pitchFamily="34" charset="0"/>
                <a:ea typeface="Roboto" panose="02000000000000000000" pitchFamily="2" charset="0"/>
                <a:cs typeface="Verdana"/>
              </a:rPr>
              <a:t>Visitados en los últimos 3 meses</a:t>
            </a:r>
            <a:endParaRPr sz="2800" b="0" dirty="0">
              <a:solidFill>
                <a:srgbClr val="FF0000"/>
              </a:solidFill>
              <a:latin typeface="Arial Rounded MT Bold" panose="020F0704030504030204" pitchFamily="34" charset="0"/>
              <a:ea typeface="Roboto" panose="02000000000000000000" pitchFamily="2" charset="0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5487"/>
            <a:ext cx="1767839" cy="42672"/>
          </a:xfrm>
          <a:prstGeom prst="rect">
            <a:avLst/>
          </a:prstGeom>
        </p:spPr>
      </p:pic>
      <p:sp>
        <p:nvSpPr>
          <p:cNvPr id="31" name="Rectángulo 30"/>
          <p:cNvSpPr/>
          <p:nvPr/>
        </p:nvSpPr>
        <p:spPr>
          <a:xfrm>
            <a:off x="8965" y="655320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100" dirty="0" smtClean="0">
                <a:solidFill>
                  <a:schemeClr val="bg1">
                    <a:lumMod val="75000"/>
                  </a:schemeClr>
                </a:solidFill>
              </a:rPr>
              <a:t>Q15 </a:t>
            </a:r>
            <a:r>
              <a:rPr lang="es-CO" sz="1100" dirty="0">
                <a:solidFill>
                  <a:schemeClr val="bg1">
                    <a:lumMod val="75000"/>
                  </a:schemeClr>
                </a:solidFill>
              </a:rPr>
              <a:t>¿De los siguientes centros recreacionales cuales ha visitado en los últimos 3 meses?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85800"/>
            <a:ext cx="966193" cy="468000"/>
          </a:xfrm>
          <a:prstGeom prst="rect">
            <a:avLst/>
          </a:prstGeom>
        </p:spPr>
      </p:pic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21924374"/>
              </p:ext>
            </p:extLst>
          </p:nvPr>
        </p:nvGraphicFramePr>
        <p:xfrm>
          <a:off x="536210" y="919800"/>
          <a:ext cx="11472908" cy="5268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3165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6805</TotalTime>
  <Words>7498</Words>
  <Application>Microsoft Office PowerPoint</Application>
  <PresentationFormat>Panorámica</PresentationFormat>
  <Paragraphs>2690</Paragraphs>
  <Slides>69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9" baseType="lpstr">
      <vt:lpstr>Lato Light</vt:lpstr>
      <vt:lpstr>Arial</vt:lpstr>
      <vt:lpstr>Arial Rounded MT Bold</vt:lpstr>
      <vt:lpstr>Calibri</vt:lpstr>
      <vt:lpstr>Raleway</vt:lpstr>
      <vt:lpstr>Roboto</vt:lpstr>
      <vt:lpstr>Roboto Black</vt:lpstr>
      <vt:lpstr>Trebuchet MS</vt:lpstr>
      <vt:lpstr>Verdana</vt:lpstr>
      <vt:lpstr>Office Theme</vt:lpstr>
      <vt:lpstr>Presentación de PowerPoint</vt:lpstr>
      <vt:lpstr>PERFIL SOCIOECONOMICO DE LOS PARTICIPANTES</vt:lpstr>
      <vt:lpstr>PERFIL SOCIODEMOGRÁFICO DE LOS PARTICIPANTES</vt:lpstr>
      <vt:lpstr>MEDIOS DE COMUNICACIÓN</vt:lpstr>
      <vt:lpstr>Presentación de PowerPoint</vt:lpstr>
      <vt:lpstr>CENTROS RECREATIVOS Conocimiento espontáneo</vt:lpstr>
      <vt:lpstr>CENTROS RECREATIVOS TOP OF MIND</vt:lpstr>
      <vt:lpstr>CENTROS RECREATIVOS Conocimiento ayudado</vt:lpstr>
      <vt:lpstr>CENTROS RECREATIVOS Visitados en los últimos 3 meses</vt:lpstr>
      <vt:lpstr>CENTROS RECREATIVOS TOP OF HEARD</vt:lpstr>
      <vt:lpstr>CENTROS RECREATIVOS Próximo a visitar</vt:lpstr>
      <vt:lpstr>Presentación de PowerPoint</vt:lpstr>
      <vt:lpstr>Presentación de PowerPoint</vt:lpstr>
      <vt:lpstr>Presentación de PowerPoint</vt:lpstr>
      <vt:lpstr>CENTROS RECREATIVOS Planeación de la visita</vt:lpstr>
      <vt:lpstr>CENTROS RECREATIVOS Acompañantes preferidos</vt:lpstr>
      <vt:lpstr>CENTROS RECREATIVOS Gasto en familia de un día de visita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USO DEL SERVICIO</vt:lpstr>
      <vt:lpstr>SERVICIOS DEL CENTRO RECREATIVO</vt:lpstr>
      <vt:lpstr>SERVICIOS DEL CENTRO RECREATIVO</vt:lpstr>
      <vt:lpstr>SERVICIOS DEL CENTRO RECREATIVO</vt:lpstr>
      <vt:lpstr>FRECUENCIA DE VISITA</vt:lpstr>
      <vt:lpstr>FRECUENCIA DE VISITA Factores que impiden visitas frecuentes al centro</vt:lpstr>
      <vt:lpstr>PRESUPUESTO PARA RECREACIÓN Porcentaje de ingresos para la recreación familiar</vt:lpstr>
      <vt:lpstr>Presentación de PowerPoint</vt:lpstr>
      <vt:lpstr>COMFANDI PANCE Visita en el último año</vt:lpstr>
      <vt:lpstr>Presentación de PowerPoint</vt:lpstr>
      <vt:lpstr>COMFANDI PANCE Aspectos del servicios de mayor agrado</vt:lpstr>
      <vt:lpstr>COMFANDI PANCE Que no gustó del servicio</vt:lpstr>
      <vt:lpstr>COMFANDI PANCE Beneficios de la oferta de servicios</vt:lpstr>
      <vt:lpstr>COMFANDI PANCE Frecuencia de visita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CONOCIMIENTO Tiempo para pensionarse</vt:lpstr>
      <vt:lpstr>CONOCIMIENTO 3 Principales prioridades actualmente</vt:lpstr>
      <vt:lpstr>CONOCIMIENTO Orden de importancia de las 3 principales prioridades actualmente</vt:lpstr>
      <vt:lpstr>CONOCIMIENTO Impacto económico de la pensión </vt:lpstr>
      <vt:lpstr>CONOCIMIENTO Recursos para adquirir servicios de consumo</vt:lpstr>
      <vt:lpstr>CONOCIMIENTO Productos del sistema financiero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Rocio Rojas casas</dc:creator>
  <cp:lastModifiedBy>Rocio Rojas casas</cp:lastModifiedBy>
  <cp:revision>716</cp:revision>
  <dcterms:created xsi:type="dcterms:W3CDTF">2024-02-09T19:30:05Z</dcterms:created>
  <dcterms:modified xsi:type="dcterms:W3CDTF">2024-08-13T08:29:44Z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2023-08-22T00:00:00Z</vt:filetime>
  </property>
  <property fmtid="{D5CDD505-2E9C-101B-9397-08002B2CF9AE}" pid="3" name="LastSaved">
    <vt:filetime>2024-02-09T00:00:00Z</vt:filetime>
  </property>
</Properties>
</file>